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jpg&amp;ehk=1SMcv66ncFsb8lEE1gMCiA&amp;r=0&amp;pid=OfficeInsert"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81" r:id="rId2"/>
    <p:sldId id="465" r:id="rId3"/>
    <p:sldId id="407" r:id="rId4"/>
    <p:sldId id="491" r:id="rId5"/>
    <p:sldId id="463" r:id="rId6"/>
    <p:sldId id="462" r:id="rId7"/>
    <p:sldId id="273" r:id="rId8"/>
    <p:sldId id="464" r:id="rId9"/>
    <p:sldId id="505" r:id="rId10"/>
    <p:sldId id="434" r:id="rId11"/>
    <p:sldId id="436" r:id="rId12"/>
    <p:sldId id="466" r:id="rId13"/>
    <p:sldId id="437" r:id="rId14"/>
    <p:sldId id="439" r:id="rId15"/>
    <p:sldId id="485" r:id="rId16"/>
    <p:sldId id="486" r:id="rId17"/>
    <p:sldId id="487" r:id="rId18"/>
    <p:sldId id="488" r:id="rId19"/>
    <p:sldId id="492" r:id="rId20"/>
    <p:sldId id="470" r:id="rId21"/>
    <p:sldId id="476" r:id="rId22"/>
    <p:sldId id="507" r:id="rId23"/>
    <p:sldId id="440" r:id="rId24"/>
    <p:sldId id="502" r:id="rId25"/>
    <p:sldId id="508" r:id="rId26"/>
    <p:sldId id="495" r:id="rId27"/>
    <p:sldId id="496" r:id="rId28"/>
    <p:sldId id="494" r:id="rId29"/>
    <p:sldId id="497" r:id="rId30"/>
    <p:sldId id="498" r:id="rId31"/>
    <p:sldId id="501" r:id="rId32"/>
    <p:sldId id="442" r:id="rId33"/>
    <p:sldId id="443" r:id="rId34"/>
    <p:sldId id="444" r:id="rId35"/>
    <p:sldId id="445" r:id="rId36"/>
    <p:sldId id="446" r:id="rId37"/>
    <p:sldId id="471" r:id="rId38"/>
    <p:sldId id="447" r:id="rId39"/>
    <p:sldId id="510" r:id="rId40"/>
    <p:sldId id="448" r:id="rId41"/>
    <p:sldId id="509" r:id="rId42"/>
    <p:sldId id="286" r:id="rId43"/>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62B3"/>
    <a:srgbClr val="404040"/>
    <a:srgbClr val="2D8978"/>
    <a:srgbClr val="3E4E5C"/>
    <a:srgbClr val="546A7E"/>
    <a:srgbClr val="445670"/>
    <a:srgbClr val="3EABDB"/>
    <a:srgbClr val="2A63B4"/>
    <a:srgbClr val="48464C"/>
    <a:srgbClr val="8584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yl jasny 3 — Ak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8" autoAdjust="0"/>
    <p:restoredTop sz="94660" autoAdjust="0"/>
  </p:normalViewPr>
  <p:slideViewPr>
    <p:cSldViewPr>
      <p:cViewPr varScale="1">
        <p:scale>
          <a:sx n="82" d="100"/>
          <a:sy n="82" d="100"/>
        </p:scale>
        <p:origin x="1368"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357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784F0A-1D28-4428-BEB2-EEFE54B13E72}" type="doc">
      <dgm:prSet loTypeId="urn:microsoft.com/office/officeart/2008/layout/VerticalAccentList" loCatId="list" qsTypeId="urn:microsoft.com/office/officeart/2005/8/quickstyle/3d4" qsCatId="3D" csTypeId="urn:microsoft.com/office/officeart/2005/8/colors/accent1_2" csCatId="accent1" phldr="1"/>
      <dgm:spPr/>
      <dgm:t>
        <a:bodyPr/>
        <a:lstStyle/>
        <a:p>
          <a:endParaRPr lang="pl-PL"/>
        </a:p>
      </dgm:t>
    </dgm:pt>
    <dgm:pt modelId="{3C15016F-562A-4FC3-8279-BBE03D9A6093}">
      <dgm:prSet phldrT="[Tekst]" custT="1"/>
      <dgm:spPr/>
      <dgm:t>
        <a:bodyPr/>
        <a:lstStyle/>
        <a:p>
          <a:r>
            <a:rPr lang="pl-PL" sz="3600" b="1" dirty="0"/>
            <a:t>Decydowanie </a:t>
          </a:r>
        </a:p>
      </dgm:t>
    </dgm:pt>
    <dgm:pt modelId="{3DA16965-3D27-439E-B957-86D83572D798}" type="parTrans" cxnId="{45BAA86C-BC7F-44C3-B2B9-01D6B9E43DCD}">
      <dgm:prSet/>
      <dgm:spPr/>
      <dgm:t>
        <a:bodyPr/>
        <a:lstStyle/>
        <a:p>
          <a:endParaRPr lang="pl-PL"/>
        </a:p>
      </dgm:t>
    </dgm:pt>
    <dgm:pt modelId="{3C65E149-7B15-46D4-920F-B2A2C60E97C9}" type="sibTrans" cxnId="{45BAA86C-BC7F-44C3-B2B9-01D6B9E43DCD}">
      <dgm:prSet/>
      <dgm:spPr/>
      <dgm:t>
        <a:bodyPr/>
        <a:lstStyle/>
        <a:p>
          <a:endParaRPr lang="pl-PL"/>
        </a:p>
      </dgm:t>
    </dgm:pt>
    <dgm:pt modelId="{385873E9-1AB9-4AFA-92B2-5808F6401182}">
      <dgm:prSet phldrT="[Tekst]" custT="1"/>
      <dgm:spPr/>
      <dgm:t>
        <a:bodyPr/>
        <a:lstStyle/>
        <a:p>
          <a:r>
            <a:rPr lang="pl-PL" sz="3600" b="1" dirty="0"/>
            <a:t>Konsultowane </a:t>
          </a:r>
        </a:p>
      </dgm:t>
    </dgm:pt>
    <dgm:pt modelId="{EB57DB57-51F9-4FF7-B265-044F766B6524}" type="parTrans" cxnId="{68649E84-8326-49B4-8336-E137A8BFAE9A}">
      <dgm:prSet/>
      <dgm:spPr/>
      <dgm:t>
        <a:bodyPr/>
        <a:lstStyle/>
        <a:p>
          <a:endParaRPr lang="pl-PL"/>
        </a:p>
      </dgm:t>
    </dgm:pt>
    <dgm:pt modelId="{DDBB2DBB-A4A2-4162-AD6A-D7CBD6A5F844}" type="sibTrans" cxnId="{68649E84-8326-49B4-8336-E137A8BFAE9A}">
      <dgm:prSet/>
      <dgm:spPr/>
      <dgm:t>
        <a:bodyPr/>
        <a:lstStyle/>
        <a:p>
          <a:endParaRPr lang="pl-PL"/>
        </a:p>
      </dgm:t>
    </dgm:pt>
    <dgm:pt modelId="{2AA466FB-2875-4885-9A0B-7F7D078B43C7}">
      <dgm:prSet phldrT="[Tekst]" custT="1"/>
      <dgm:spPr/>
      <dgm:t>
        <a:bodyPr/>
        <a:lstStyle/>
        <a:p>
          <a:r>
            <a:rPr lang="pl-PL" sz="3600" b="1" dirty="0"/>
            <a:t>Informowanie </a:t>
          </a:r>
        </a:p>
      </dgm:t>
    </dgm:pt>
    <dgm:pt modelId="{28152778-6047-40BC-99B9-1EE72047F588}" type="parTrans" cxnId="{F8B37656-E385-46B1-80E5-BDA10E51811C}">
      <dgm:prSet/>
      <dgm:spPr/>
      <dgm:t>
        <a:bodyPr/>
        <a:lstStyle/>
        <a:p>
          <a:endParaRPr lang="pl-PL"/>
        </a:p>
      </dgm:t>
    </dgm:pt>
    <dgm:pt modelId="{F94468B7-B5CD-4CA7-89F4-F6053BC2F881}" type="sibTrans" cxnId="{F8B37656-E385-46B1-80E5-BDA10E51811C}">
      <dgm:prSet/>
      <dgm:spPr/>
      <dgm:t>
        <a:bodyPr/>
        <a:lstStyle/>
        <a:p>
          <a:endParaRPr lang="pl-PL"/>
        </a:p>
      </dgm:t>
    </dgm:pt>
    <dgm:pt modelId="{FF6E21F3-44D6-4492-937E-6113C39CA06B}">
      <dgm:prSet custT="1"/>
      <dgm:spPr/>
      <dgm:t>
        <a:bodyPr/>
        <a:lstStyle/>
        <a:p>
          <a:r>
            <a:rPr lang="pl-PL" sz="3600" b="1" dirty="0"/>
            <a:t>Współdecydowanie </a:t>
          </a:r>
        </a:p>
      </dgm:t>
    </dgm:pt>
    <dgm:pt modelId="{447FE4E0-97E8-49FC-A4CD-9EFCC97DF0EF}" type="parTrans" cxnId="{91CFD0C9-5726-4627-A4C6-A2C667BCE7A3}">
      <dgm:prSet/>
      <dgm:spPr/>
      <dgm:t>
        <a:bodyPr/>
        <a:lstStyle/>
        <a:p>
          <a:endParaRPr lang="pl-PL"/>
        </a:p>
      </dgm:t>
    </dgm:pt>
    <dgm:pt modelId="{61D52500-1A31-4340-A63B-30FE7A253C5B}" type="sibTrans" cxnId="{91CFD0C9-5726-4627-A4C6-A2C667BCE7A3}">
      <dgm:prSet/>
      <dgm:spPr/>
      <dgm:t>
        <a:bodyPr/>
        <a:lstStyle/>
        <a:p>
          <a:endParaRPr lang="pl-PL"/>
        </a:p>
      </dgm:t>
    </dgm:pt>
    <dgm:pt modelId="{0BABD7BE-CAE9-4389-808F-BE6C0BADDFEE}" type="pres">
      <dgm:prSet presAssocID="{87784F0A-1D28-4428-BEB2-EEFE54B13E72}" presName="Name0" presStyleCnt="0">
        <dgm:presLayoutVars>
          <dgm:chMax/>
          <dgm:chPref/>
          <dgm:dir/>
        </dgm:presLayoutVars>
      </dgm:prSet>
      <dgm:spPr/>
    </dgm:pt>
    <dgm:pt modelId="{04C422B3-87C2-453D-B86B-26CEED513390}" type="pres">
      <dgm:prSet presAssocID="{3C15016F-562A-4FC3-8279-BBE03D9A6093}" presName="parenttextcomposite" presStyleCnt="0"/>
      <dgm:spPr/>
    </dgm:pt>
    <dgm:pt modelId="{D2CFF170-21CF-4BD2-BC0B-A7974F549F4B}" type="pres">
      <dgm:prSet presAssocID="{3C15016F-562A-4FC3-8279-BBE03D9A6093}" presName="parenttext" presStyleLbl="revTx" presStyleIdx="0" presStyleCnt="2">
        <dgm:presLayoutVars>
          <dgm:chMax/>
          <dgm:chPref val="2"/>
          <dgm:bulletEnabled val="1"/>
        </dgm:presLayoutVars>
      </dgm:prSet>
      <dgm:spPr/>
    </dgm:pt>
    <dgm:pt modelId="{BC7F19F9-DE01-48F5-B32F-FDBF102FB1BB}" type="pres">
      <dgm:prSet presAssocID="{3C15016F-562A-4FC3-8279-BBE03D9A6093}" presName="composite" presStyleCnt="0"/>
      <dgm:spPr/>
    </dgm:pt>
    <dgm:pt modelId="{03B2FA8F-0929-472D-80FA-6478E4ED58D2}" type="pres">
      <dgm:prSet presAssocID="{3C15016F-562A-4FC3-8279-BBE03D9A6093}" presName="chevron1" presStyleLbl="alignNode1" presStyleIdx="0" presStyleCnt="14"/>
      <dgm:spPr/>
    </dgm:pt>
    <dgm:pt modelId="{F23A1495-70E8-431C-A61A-7EE0272BE2A3}" type="pres">
      <dgm:prSet presAssocID="{3C15016F-562A-4FC3-8279-BBE03D9A6093}" presName="chevron2" presStyleLbl="alignNode1" presStyleIdx="1" presStyleCnt="14"/>
      <dgm:spPr/>
    </dgm:pt>
    <dgm:pt modelId="{04C4EB3F-2E41-41B6-B655-9BBCE468CF9D}" type="pres">
      <dgm:prSet presAssocID="{3C15016F-562A-4FC3-8279-BBE03D9A6093}" presName="chevron3" presStyleLbl="alignNode1" presStyleIdx="2" presStyleCnt="14"/>
      <dgm:spPr/>
    </dgm:pt>
    <dgm:pt modelId="{82F3A4FA-760A-496F-8BC7-7DF6B79A948D}" type="pres">
      <dgm:prSet presAssocID="{3C15016F-562A-4FC3-8279-BBE03D9A6093}" presName="chevron4" presStyleLbl="alignNode1" presStyleIdx="3" presStyleCnt="14"/>
      <dgm:spPr/>
    </dgm:pt>
    <dgm:pt modelId="{AAE39F8F-53FA-4D12-93D4-1E32EFED6EF4}" type="pres">
      <dgm:prSet presAssocID="{3C15016F-562A-4FC3-8279-BBE03D9A6093}" presName="chevron5" presStyleLbl="alignNode1" presStyleIdx="4" presStyleCnt="14"/>
      <dgm:spPr/>
    </dgm:pt>
    <dgm:pt modelId="{23025C5C-9CA4-4563-B93F-E43541A6916D}" type="pres">
      <dgm:prSet presAssocID="{3C15016F-562A-4FC3-8279-BBE03D9A6093}" presName="chevron6" presStyleLbl="alignNode1" presStyleIdx="5" presStyleCnt="14"/>
      <dgm:spPr/>
    </dgm:pt>
    <dgm:pt modelId="{B062938E-2957-40F6-9BD5-35DB5EE0FBA8}" type="pres">
      <dgm:prSet presAssocID="{3C15016F-562A-4FC3-8279-BBE03D9A6093}" presName="chevron7" presStyleLbl="alignNode1" presStyleIdx="6" presStyleCnt="14"/>
      <dgm:spPr/>
    </dgm:pt>
    <dgm:pt modelId="{375E1835-3B27-4B2D-8CAB-7D70723CCF44}" type="pres">
      <dgm:prSet presAssocID="{3C15016F-562A-4FC3-8279-BBE03D9A6093}" presName="childtext" presStyleLbl="solidFgAcc1" presStyleIdx="0" presStyleCnt="2">
        <dgm:presLayoutVars>
          <dgm:chMax/>
          <dgm:chPref val="0"/>
          <dgm:bulletEnabled val="1"/>
        </dgm:presLayoutVars>
      </dgm:prSet>
      <dgm:spPr/>
    </dgm:pt>
    <dgm:pt modelId="{B278DF04-8D00-4204-BC9E-3C3D0D8F4B88}" type="pres">
      <dgm:prSet presAssocID="{3C65E149-7B15-46D4-920F-B2A2C60E97C9}" presName="sibTrans" presStyleCnt="0"/>
      <dgm:spPr/>
    </dgm:pt>
    <dgm:pt modelId="{3E8D8496-2FFC-4BA2-B1F6-36C5C1BA4A89}" type="pres">
      <dgm:prSet presAssocID="{385873E9-1AB9-4AFA-92B2-5808F6401182}" presName="parenttextcomposite" presStyleCnt="0"/>
      <dgm:spPr/>
    </dgm:pt>
    <dgm:pt modelId="{BD234729-2005-4339-9223-E7CC2340CA38}" type="pres">
      <dgm:prSet presAssocID="{385873E9-1AB9-4AFA-92B2-5808F6401182}" presName="parenttext" presStyleLbl="revTx" presStyleIdx="1" presStyleCnt="2" custScaleY="185791">
        <dgm:presLayoutVars>
          <dgm:chMax/>
          <dgm:chPref val="2"/>
          <dgm:bulletEnabled val="1"/>
        </dgm:presLayoutVars>
      </dgm:prSet>
      <dgm:spPr/>
    </dgm:pt>
    <dgm:pt modelId="{E7E01C12-A5FA-412E-B0E4-294D0FAA9A7F}" type="pres">
      <dgm:prSet presAssocID="{385873E9-1AB9-4AFA-92B2-5808F6401182}" presName="composite" presStyleCnt="0"/>
      <dgm:spPr/>
    </dgm:pt>
    <dgm:pt modelId="{D08A62A7-F14C-487E-B3F6-FD9F7EACD055}" type="pres">
      <dgm:prSet presAssocID="{385873E9-1AB9-4AFA-92B2-5808F6401182}" presName="chevron1" presStyleLbl="alignNode1" presStyleIdx="7" presStyleCnt="14"/>
      <dgm:spPr/>
    </dgm:pt>
    <dgm:pt modelId="{2EEAD12E-303F-4CE2-A834-6FEE42A4A064}" type="pres">
      <dgm:prSet presAssocID="{385873E9-1AB9-4AFA-92B2-5808F6401182}" presName="chevron2" presStyleLbl="alignNode1" presStyleIdx="8" presStyleCnt="14"/>
      <dgm:spPr/>
    </dgm:pt>
    <dgm:pt modelId="{2A9F9E1A-69EB-4F1B-80F3-C89329AACA8C}" type="pres">
      <dgm:prSet presAssocID="{385873E9-1AB9-4AFA-92B2-5808F6401182}" presName="chevron3" presStyleLbl="alignNode1" presStyleIdx="9" presStyleCnt="14"/>
      <dgm:spPr/>
    </dgm:pt>
    <dgm:pt modelId="{CD0F7205-ED6F-4627-811C-14821323D95D}" type="pres">
      <dgm:prSet presAssocID="{385873E9-1AB9-4AFA-92B2-5808F6401182}" presName="chevron4" presStyleLbl="alignNode1" presStyleIdx="10" presStyleCnt="14"/>
      <dgm:spPr/>
    </dgm:pt>
    <dgm:pt modelId="{128B0542-6618-4E8C-AA67-04286FF61A0A}" type="pres">
      <dgm:prSet presAssocID="{385873E9-1AB9-4AFA-92B2-5808F6401182}" presName="chevron5" presStyleLbl="alignNode1" presStyleIdx="11" presStyleCnt="14"/>
      <dgm:spPr/>
    </dgm:pt>
    <dgm:pt modelId="{CB46CDB3-0F14-4E05-A07D-747B6039543C}" type="pres">
      <dgm:prSet presAssocID="{385873E9-1AB9-4AFA-92B2-5808F6401182}" presName="chevron6" presStyleLbl="alignNode1" presStyleIdx="12" presStyleCnt="14"/>
      <dgm:spPr/>
    </dgm:pt>
    <dgm:pt modelId="{312B3A83-F617-419E-9246-8BB9111A81F6}" type="pres">
      <dgm:prSet presAssocID="{385873E9-1AB9-4AFA-92B2-5808F6401182}" presName="chevron7" presStyleLbl="alignNode1" presStyleIdx="13" presStyleCnt="14"/>
      <dgm:spPr/>
    </dgm:pt>
    <dgm:pt modelId="{111A5D4D-B1FD-4749-9DE3-AD22A20A223E}" type="pres">
      <dgm:prSet presAssocID="{385873E9-1AB9-4AFA-92B2-5808F6401182}" presName="childtext" presStyleLbl="solidFgAcc1" presStyleIdx="1" presStyleCnt="2" custLinFactNeighborX="-33701" custLinFactNeighborY="-621">
        <dgm:presLayoutVars>
          <dgm:chMax/>
          <dgm:chPref val="0"/>
          <dgm:bulletEnabled val="1"/>
        </dgm:presLayoutVars>
      </dgm:prSet>
      <dgm:spPr/>
    </dgm:pt>
  </dgm:ptLst>
  <dgm:cxnLst>
    <dgm:cxn modelId="{870FC60A-02A7-48A2-8578-DA1860E9BF34}" type="presOf" srcId="{FF6E21F3-44D6-4492-937E-6113C39CA06B}" destId="{375E1835-3B27-4B2D-8CAB-7D70723CCF44}" srcOrd="0" destOrd="0" presId="urn:microsoft.com/office/officeart/2008/layout/VerticalAccentList"/>
    <dgm:cxn modelId="{15DA7934-B57F-4E10-BB85-B641CDA7D5FA}" type="presOf" srcId="{87784F0A-1D28-4428-BEB2-EEFE54B13E72}" destId="{0BABD7BE-CAE9-4389-808F-BE6C0BADDFEE}" srcOrd="0" destOrd="0" presId="urn:microsoft.com/office/officeart/2008/layout/VerticalAccentList"/>
    <dgm:cxn modelId="{45BAA86C-BC7F-44C3-B2B9-01D6B9E43DCD}" srcId="{87784F0A-1D28-4428-BEB2-EEFE54B13E72}" destId="{3C15016F-562A-4FC3-8279-BBE03D9A6093}" srcOrd="0" destOrd="0" parTransId="{3DA16965-3D27-439E-B957-86D83572D798}" sibTransId="{3C65E149-7B15-46D4-920F-B2A2C60E97C9}"/>
    <dgm:cxn modelId="{6F450870-A8D6-42B3-8EAD-76334A176328}" type="presOf" srcId="{385873E9-1AB9-4AFA-92B2-5808F6401182}" destId="{BD234729-2005-4339-9223-E7CC2340CA38}" srcOrd="0" destOrd="0" presId="urn:microsoft.com/office/officeart/2008/layout/VerticalAccentList"/>
    <dgm:cxn modelId="{F8B37656-E385-46B1-80E5-BDA10E51811C}" srcId="{385873E9-1AB9-4AFA-92B2-5808F6401182}" destId="{2AA466FB-2875-4885-9A0B-7F7D078B43C7}" srcOrd="0" destOrd="0" parTransId="{28152778-6047-40BC-99B9-1EE72047F588}" sibTransId="{F94468B7-B5CD-4CA7-89F4-F6053BC2F881}"/>
    <dgm:cxn modelId="{68649E84-8326-49B4-8336-E137A8BFAE9A}" srcId="{87784F0A-1D28-4428-BEB2-EEFE54B13E72}" destId="{385873E9-1AB9-4AFA-92B2-5808F6401182}" srcOrd="1" destOrd="0" parTransId="{EB57DB57-51F9-4FF7-B265-044F766B6524}" sibTransId="{DDBB2DBB-A4A2-4162-AD6A-D7CBD6A5F844}"/>
    <dgm:cxn modelId="{2D8A91C5-9827-4BFA-8893-43AC6D9CC55E}" type="presOf" srcId="{3C15016F-562A-4FC3-8279-BBE03D9A6093}" destId="{D2CFF170-21CF-4BD2-BC0B-A7974F549F4B}" srcOrd="0" destOrd="0" presId="urn:microsoft.com/office/officeart/2008/layout/VerticalAccentList"/>
    <dgm:cxn modelId="{91CFD0C9-5726-4627-A4C6-A2C667BCE7A3}" srcId="{3C15016F-562A-4FC3-8279-BBE03D9A6093}" destId="{FF6E21F3-44D6-4492-937E-6113C39CA06B}" srcOrd="0" destOrd="0" parTransId="{447FE4E0-97E8-49FC-A4CD-9EFCC97DF0EF}" sibTransId="{61D52500-1A31-4340-A63B-30FE7A253C5B}"/>
    <dgm:cxn modelId="{2B8A3DCB-33F5-42A6-B582-CCD2136D4384}" type="presOf" srcId="{2AA466FB-2875-4885-9A0B-7F7D078B43C7}" destId="{111A5D4D-B1FD-4749-9DE3-AD22A20A223E}" srcOrd="0" destOrd="0" presId="urn:microsoft.com/office/officeart/2008/layout/VerticalAccentList"/>
    <dgm:cxn modelId="{F978122C-08F2-4A7C-BBAE-C8983CEB1844}" type="presParOf" srcId="{0BABD7BE-CAE9-4389-808F-BE6C0BADDFEE}" destId="{04C422B3-87C2-453D-B86B-26CEED513390}" srcOrd="0" destOrd="0" presId="urn:microsoft.com/office/officeart/2008/layout/VerticalAccentList"/>
    <dgm:cxn modelId="{E8D9F176-B313-44FB-A435-A28302283F01}" type="presParOf" srcId="{04C422B3-87C2-453D-B86B-26CEED513390}" destId="{D2CFF170-21CF-4BD2-BC0B-A7974F549F4B}" srcOrd="0" destOrd="0" presId="urn:microsoft.com/office/officeart/2008/layout/VerticalAccentList"/>
    <dgm:cxn modelId="{C93CD7AE-CE17-403D-890C-AFB5BEC31FDE}" type="presParOf" srcId="{0BABD7BE-CAE9-4389-808F-BE6C0BADDFEE}" destId="{BC7F19F9-DE01-48F5-B32F-FDBF102FB1BB}" srcOrd="1" destOrd="0" presId="urn:microsoft.com/office/officeart/2008/layout/VerticalAccentList"/>
    <dgm:cxn modelId="{4208A1A2-AC06-48CD-9C2D-0614E297C549}" type="presParOf" srcId="{BC7F19F9-DE01-48F5-B32F-FDBF102FB1BB}" destId="{03B2FA8F-0929-472D-80FA-6478E4ED58D2}" srcOrd="0" destOrd="0" presId="urn:microsoft.com/office/officeart/2008/layout/VerticalAccentList"/>
    <dgm:cxn modelId="{75C25187-4EE4-4319-B73D-68684B56FE0D}" type="presParOf" srcId="{BC7F19F9-DE01-48F5-B32F-FDBF102FB1BB}" destId="{F23A1495-70E8-431C-A61A-7EE0272BE2A3}" srcOrd="1" destOrd="0" presId="urn:microsoft.com/office/officeart/2008/layout/VerticalAccentList"/>
    <dgm:cxn modelId="{C1A919F6-88D8-484E-AAB4-BD855D7BE1C7}" type="presParOf" srcId="{BC7F19F9-DE01-48F5-B32F-FDBF102FB1BB}" destId="{04C4EB3F-2E41-41B6-B655-9BBCE468CF9D}" srcOrd="2" destOrd="0" presId="urn:microsoft.com/office/officeart/2008/layout/VerticalAccentList"/>
    <dgm:cxn modelId="{1845127B-7457-411F-8C63-B17085453801}" type="presParOf" srcId="{BC7F19F9-DE01-48F5-B32F-FDBF102FB1BB}" destId="{82F3A4FA-760A-496F-8BC7-7DF6B79A948D}" srcOrd="3" destOrd="0" presId="urn:microsoft.com/office/officeart/2008/layout/VerticalAccentList"/>
    <dgm:cxn modelId="{3B148D88-6791-4EC1-8CF5-507F215EE754}" type="presParOf" srcId="{BC7F19F9-DE01-48F5-B32F-FDBF102FB1BB}" destId="{AAE39F8F-53FA-4D12-93D4-1E32EFED6EF4}" srcOrd="4" destOrd="0" presId="urn:microsoft.com/office/officeart/2008/layout/VerticalAccentList"/>
    <dgm:cxn modelId="{1DCAEA39-F421-4AFB-861A-CF6398530298}" type="presParOf" srcId="{BC7F19F9-DE01-48F5-B32F-FDBF102FB1BB}" destId="{23025C5C-9CA4-4563-B93F-E43541A6916D}" srcOrd="5" destOrd="0" presId="urn:microsoft.com/office/officeart/2008/layout/VerticalAccentList"/>
    <dgm:cxn modelId="{A733B5EA-48DC-462D-BCA4-21944E12F173}" type="presParOf" srcId="{BC7F19F9-DE01-48F5-B32F-FDBF102FB1BB}" destId="{B062938E-2957-40F6-9BD5-35DB5EE0FBA8}" srcOrd="6" destOrd="0" presId="urn:microsoft.com/office/officeart/2008/layout/VerticalAccentList"/>
    <dgm:cxn modelId="{5AE15F55-E3A3-4911-BE00-96E4CA3E9C8B}" type="presParOf" srcId="{BC7F19F9-DE01-48F5-B32F-FDBF102FB1BB}" destId="{375E1835-3B27-4B2D-8CAB-7D70723CCF44}" srcOrd="7" destOrd="0" presId="urn:microsoft.com/office/officeart/2008/layout/VerticalAccentList"/>
    <dgm:cxn modelId="{1C2F6D5F-3A6A-48EC-BCED-E199A810DD4F}" type="presParOf" srcId="{0BABD7BE-CAE9-4389-808F-BE6C0BADDFEE}" destId="{B278DF04-8D00-4204-BC9E-3C3D0D8F4B88}" srcOrd="2" destOrd="0" presId="urn:microsoft.com/office/officeart/2008/layout/VerticalAccentList"/>
    <dgm:cxn modelId="{4E511F41-FC89-4AAA-86D9-328CCB6AD325}" type="presParOf" srcId="{0BABD7BE-CAE9-4389-808F-BE6C0BADDFEE}" destId="{3E8D8496-2FFC-4BA2-B1F6-36C5C1BA4A89}" srcOrd="3" destOrd="0" presId="urn:microsoft.com/office/officeart/2008/layout/VerticalAccentList"/>
    <dgm:cxn modelId="{5175A803-F7C9-4ADA-B704-097AFBD3ABA1}" type="presParOf" srcId="{3E8D8496-2FFC-4BA2-B1F6-36C5C1BA4A89}" destId="{BD234729-2005-4339-9223-E7CC2340CA38}" srcOrd="0" destOrd="0" presId="urn:microsoft.com/office/officeart/2008/layout/VerticalAccentList"/>
    <dgm:cxn modelId="{F3E354C6-3F97-4E1D-B388-81C6886CA46D}" type="presParOf" srcId="{0BABD7BE-CAE9-4389-808F-BE6C0BADDFEE}" destId="{E7E01C12-A5FA-412E-B0E4-294D0FAA9A7F}" srcOrd="4" destOrd="0" presId="urn:microsoft.com/office/officeart/2008/layout/VerticalAccentList"/>
    <dgm:cxn modelId="{87D203AD-07FF-4185-BB71-80D8740BE944}" type="presParOf" srcId="{E7E01C12-A5FA-412E-B0E4-294D0FAA9A7F}" destId="{D08A62A7-F14C-487E-B3F6-FD9F7EACD055}" srcOrd="0" destOrd="0" presId="urn:microsoft.com/office/officeart/2008/layout/VerticalAccentList"/>
    <dgm:cxn modelId="{3E22F036-43A2-4D5A-9D54-7495F58A0CDE}" type="presParOf" srcId="{E7E01C12-A5FA-412E-B0E4-294D0FAA9A7F}" destId="{2EEAD12E-303F-4CE2-A834-6FEE42A4A064}" srcOrd="1" destOrd="0" presId="urn:microsoft.com/office/officeart/2008/layout/VerticalAccentList"/>
    <dgm:cxn modelId="{6FE3C607-F1ED-4CE4-A82D-BC66B05A6511}" type="presParOf" srcId="{E7E01C12-A5FA-412E-B0E4-294D0FAA9A7F}" destId="{2A9F9E1A-69EB-4F1B-80F3-C89329AACA8C}" srcOrd="2" destOrd="0" presId="urn:microsoft.com/office/officeart/2008/layout/VerticalAccentList"/>
    <dgm:cxn modelId="{1B07ED85-997A-47C4-A8AC-7771597F2565}" type="presParOf" srcId="{E7E01C12-A5FA-412E-B0E4-294D0FAA9A7F}" destId="{CD0F7205-ED6F-4627-811C-14821323D95D}" srcOrd="3" destOrd="0" presId="urn:microsoft.com/office/officeart/2008/layout/VerticalAccentList"/>
    <dgm:cxn modelId="{2B2062D8-815C-4871-8170-F217B5F2AF7C}" type="presParOf" srcId="{E7E01C12-A5FA-412E-B0E4-294D0FAA9A7F}" destId="{128B0542-6618-4E8C-AA67-04286FF61A0A}" srcOrd="4" destOrd="0" presId="urn:microsoft.com/office/officeart/2008/layout/VerticalAccentList"/>
    <dgm:cxn modelId="{2FA9DAD6-CCFC-47B3-8C5B-E131ACA6E443}" type="presParOf" srcId="{E7E01C12-A5FA-412E-B0E4-294D0FAA9A7F}" destId="{CB46CDB3-0F14-4E05-A07D-747B6039543C}" srcOrd="5" destOrd="0" presId="urn:microsoft.com/office/officeart/2008/layout/VerticalAccentList"/>
    <dgm:cxn modelId="{3A0FC9B2-2197-4D92-87EC-F358432D2F82}" type="presParOf" srcId="{E7E01C12-A5FA-412E-B0E4-294D0FAA9A7F}" destId="{312B3A83-F617-419E-9246-8BB9111A81F6}" srcOrd="6" destOrd="0" presId="urn:microsoft.com/office/officeart/2008/layout/VerticalAccentList"/>
    <dgm:cxn modelId="{C9D991D0-31A0-4909-947D-136895946EA9}" type="presParOf" srcId="{E7E01C12-A5FA-412E-B0E4-294D0FAA9A7F}" destId="{111A5D4D-B1FD-4749-9DE3-AD22A20A223E}"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FF170-21CF-4BD2-BC0B-A7974F549F4B}">
      <dsp:nvSpPr>
        <dsp:cNvPr id="0" name=""/>
        <dsp:cNvSpPr/>
      </dsp:nvSpPr>
      <dsp:spPr>
        <a:xfrm>
          <a:off x="93897" y="227039"/>
          <a:ext cx="5438488" cy="494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b" anchorCtr="0">
          <a:noAutofit/>
        </a:bodyPr>
        <a:lstStyle/>
        <a:p>
          <a:pPr marL="0" lvl="0" indent="0" algn="l" defTabSz="1600200">
            <a:lnSpc>
              <a:spcPct val="90000"/>
            </a:lnSpc>
            <a:spcBef>
              <a:spcPct val="0"/>
            </a:spcBef>
            <a:spcAft>
              <a:spcPct val="35000"/>
            </a:spcAft>
            <a:buNone/>
          </a:pPr>
          <a:r>
            <a:rPr lang="pl-PL" sz="3600" b="1" kern="1200" dirty="0"/>
            <a:t>Decydowanie </a:t>
          </a:r>
        </a:p>
      </dsp:txBody>
      <dsp:txXfrm>
        <a:off x="93897" y="227039"/>
        <a:ext cx="5438488" cy="494408"/>
      </dsp:txXfrm>
    </dsp:sp>
    <dsp:sp modelId="{03B2FA8F-0929-472D-80FA-6478E4ED58D2}">
      <dsp:nvSpPr>
        <dsp:cNvPr id="0" name=""/>
        <dsp:cNvSpPr/>
      </dsp:nvSpPr>
      <dsp:spPr>
        <a:xfrm>
          <a:off x="93897" y="721447"/>
          <a:ext cx="1272606" cy="1007127"/>
        </a:xfrm>
        <a:prstGeom prst="chevron">
          <a:avLst>
            <a:gd name="adj" fmla="val 706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F23A1495-70E8-431C-A61A-7EE0272BE2A3}">
      <dsp:nvSpPr>
        <dsp:cNvPr id="0" name=""/>
        <dsp:cNvSpPr/>
      </dsp:nvSpPr>
      <dsp:spPr>
        <a:xfrm>
          <a:off x="858306" y="721447"/>
          <a:ext cx="1272606" cy="1007127"/>
        </a:xfrm>
        <a:prstGeom prst="chevron">
          <a:avLst>
            <a:gd name="adj" fmla="val 706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04C4EB3F-2E41-41B6-B655-9BBCE468CF9D}">
      <dsp:nvSpPr>
        <dsp:cNvPr id="0" name=""/>
        <dsp:cNvSpPr/>
      </dsp:nvSpPr>
      <dsp:spPr>
        <a:xfrm>
          <a:off x="1623320" y="721447"/>
          <a:ext cx="1272606" cy="1007127"/>
        </a:xfrm>
        <a:prstGeom prst="chevron">
          <a:avLst>
            <a:gd name="adj" fmla="val 706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82F3A4FA-760A-496F-8BC7-7DF6B79A948D}">
      <dsp:nvSpPr>
        <dsp:cNvPr id="0" name=""/>
        <dsp:cNvSpPr/>
      </dsp:nvSpPr>
      <dsp:spPr>
        <a:xfrm>
          <a:off x="2387730" y="721447"/>
          <a:ext cx="1272606" cy="1007127"/>
        </a:xfrm>
        <a:prstGeom prst="chevron">
          <a:avLst>
            <a:gd name="adj" fmla="val 706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AAE39F8F-53FA-4D12-93D4-1E32EFED6EF4}">
      <dsp:nvSpPr>
        <dsp:cNvPr id="0" name=""/>
        <dsp:cNvSpPr/>
      </dsp:nvSpPr>
      <dsp:spPr>
        <a:xfrm>
          <a:off x="3152744" y="721447"/>
          <a:ext cx="1272606" cy="1007127"/>
        </a:xfrm>
        <a:prstGeom prst="chevron">
          <a:avLst>
            <a:gd name="adj" fmla="val 706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23025C5C-9CA4-4563-B93F-E43541A6916D}">
      <dsp:nvSpPr>
        <dsp:cNvPr id="0" name=""/>
        <dsp:cNvSpPr/>
      </dsp:nvSpPr>
      <dsp:spPr>
        <a:xfrm>
          <a:off x="3917154" y="721447"/>
          <a:ext cx="1272606" cy="1007127"/>
        </a:xfrm>
        <a:prstGeom prst="chevron">
          <a:avLst>
            <a:gd name="adj" fmla="val 706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B062938E-2957-40F6-9BD5-35DB5EE0FBA8}">
      <dsp:nvSpPr>
        <dsp:cNvPr id="0" name=""/>
        <dsp:cNvSpPr/>
      </dsp:nvSpPr>
      <dsp:spPr>
        <a:xfrm>
          <a:off x="4682168" y="721447"/>
          <a:ext cx="1272606" cy="1007127"/>
        </a:xfrm>
        <a:prstGeom prst="chevron">
          <a:avLst>
            <a:gd name="adj" fmla="val 706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375E1835-3B27-4B2D-8CAB-7D70723CCF44}">
      <dsp:nvSpPr>
        <dsp:cNvPr id="0" name=""/>
        <dsp:cNvSpPr/>
      </dsp:nvSpPr>
      <dsp:spPr>
        <a:xfrm>
          <a:off x="93897" y="822160"/>
          <a:ext cx="5509188" cy="805702"/>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600200">
            <a:lnSpc>
              <a:spcPct val="90000"/>
            </a:lnSpc>
            <a:spcBef>
              <a:spcPct val="0"/>
            </a:spcBef>
            <a:spcAft>
              <a:spcPct val="35000"/>
            </a:spcAft>
            <a:buNone/>
          </a:pPr>
          <a:r>
            <a:rPr lang="pl-PL" sz="3600" b="1" kern="1200" dirty="0"/>
            <a:t>Współdecydowanie </a:t>
          </a:r>
        </a:p>
      </dsp:txBody>
      <dsp:txXfrm>
        <a:off x="93897" y="822160"/>
        <a:ext cx="5509188" cy="805702"/>
      </dsp:txXfrm>
    </dsp:sp>
    <dsp:sp modelId="{BD234729-2005-4339-9223-E7CC2340CA38}">
      <dsp:nvSpPr>
        <dsp:cNvPr id="0" name=""/>
        <dsp:cNvSpPr/>
      </dsp:nvSpPr>
      <dsp:spPr>
        <a:xfrm>
          <a:off x="93897" y="1807706"/>
          <a:ext cx="5438488" cy="918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b" anchorCtr="0">
          <a:noAutofit/>
        </a:bodyPr>
        <a:lstStyle/>
        <a:p>
          <a:pPr marL="0" lvl="0" indent="0" algn="l" defTabSz="1600200">
            <a:lnSpc>
              <a:spcPct val="90000"/>
            </a:lnSpc>
            <a:spcBef>
              <a:spcPct val="0"/>
            </a:spcBef>
            <a:spcAft>
              <a:spcPct val="35000"/>
            </a:spcAft>
            <a:buNone/>
          </a:pPr>
          <a:r>
            <a:rPr lang="pl-PL" sz="3600" b="1" kern="1200" dirty="0"/>
            <a:t>Konsultowane </a:t>
          </a:r>
        </a:p>
      </dsp:txBody>
      <dsp:txXfrm>
        <a:off x="93897" y="1807706"/>
        <a:ext cx="5438488" cy="918565"/>
      </dsp:txXfrm>
    </dsp:sp>
    <dsp:sp modelId="{D08A62A7-F14C-487E-B3F6-FD9F7EACD055}">
      <dsp:nvSpPr>
        <dsp:cNvPr id="0" name=""/>
        <dsp:cNvSpPr/>
      </dsp:nvSpPr>
      <dsp:spPr>
        <a:xfrm>
          <a:off x="93897" y="2726272"/>
          <a:ext cx="1272606" cy="1007127"/>
        </a:xfrm>
        <a:prstGeom prst="chevron">
          <a:avLst>
            <a:gd name="adj" fmla="val 706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2EEAD12E-303F-4CE2-A834-6FEE42A4A064}">
      <dsp:nvSpPr>
        <dsp:cNvPr id="0" name=""/>
        <dsp:cNvSpPr/>
      </dsp:nvSpPr>
      <dsp:spPr>
        <a:xfrm>
          <a:off x="858306" y="2726272"/>
          <a:ext cx="1272606" cy="1007127"/>
        </a:xfrm>
        <a:prstGeom prst="chevron">
          <a:avLst>
            <a:gd name="adj" fmla="val 706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2A9F9E1A-69EB-4F1B-80F3-C89329AACA8C}">
      <dsp:nvSpPr>
        <dsp:cNvPr id="0" name=""/>
        <dsp:cNvSpPr/>
      </dsp:nvSpPr>
      <dsp:spPr>
        <a:xfrm>
          <a:off x="1623320" y="2726272"/>
          <a:ext cx="1272606" cy="1007127"/>
        </a:xfrm>
        <a:prstGeom prst="chevron">
          <a:avLst>
            <a:gd name="adj" fmla="val 706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CD0F7205-ED6F-4627-811C-14821323D95D}">
      <dsp:nvSpPr>
        <dsp:cNvPr id="0" name=""/>
        <dsp:cNvSpPr/>
      </dsp:nvSpPr>
      <dsp:spPr>
        <a:xfrm>
          <a:off x="2387730" y="2726272"/>
          <a:ext cx="1272606" cy="1007127"/>
        </a:xfrm>
        <a:prstGeom prst="chevron">
          <a:avLst>
            <a:gd name="adj" fmla="val 706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128B0542-6618-4E8C-AA67-04286FF61A0A}">
      <dsp:nvSpPr>
        <dsp:cNvPr id="0" name=""/>
        <dsp:cNvSpPr/>
      </dsp:nvSpPr>
      <dsp:spPr>
        <a:xfrm>
          <a:off x="3152744" y="2726272"/>
          <a:ext cx="1272606" cy="1007127"/>
        </a:xfrm>
        <a:prstGeom prst="chevron">
          <a:avLst>
            <a:gd name="adj" fmla="val 706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CB46CDB3-0F14-4E05-A07D-747B6039543C}">
      <dsp:nvSpPr>
        <dsp:cNvPr id="0" name=""/>
        <dsp:cNvSpPr/>
      </dsp:nvSpPr>
      <dsp:spPr>
        <a:xfrm>
          <a:off x="3917154" y="2726272"/>
          <a:ext cx="1272606" cy="1007127"/>
        </a:xfrm>
        <a:prstGeom prst="chevron">
          <a:avLst>
            <a:gd name="adj" fmla="val 706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312B3A83-F617-419E-9246-8BB9111A81F6}">
      <dsp:nvSpPr>
        <dsp:cNvPr id="0" name=""/>
        <dsp:cNvSpPr/>
      </dsp:nvSpPr>
      <dsp:spPr>
        <a:xfrm>
          <a:off x="4682168" y="2726272"/>
          <a:ext cx="1272606" cy="1007127"/>
        </a:xfrm>
        <a:prstGeom prst="chevron">
          <a:avLst>
            <a:gd name="adj" fmla="val 706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111A5D4D-B1FD-4749-9DE3-AD22A20A223E}">
      <dsp:nvSpPr>
        <dsp:cNvPr id="0" name=""/>
        <dsp:cNvSpPr/>
      </dsp:nvSpPr>
      <dsp:spPr>
        <a:xfrm>
          <a:off x="0" y="2821981"/>
          <a:ext cx="5509188" cy="805702"/>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600200">
            <a:lnSpc>
              <a:spcPct val="90000"/>
            </a:lnSpc>
            <a:spcBef>
              <a:spcPct val="0"/>
            </a:spcBef>
            <a:spcAft>
              <a:spcPct val="35000"/>
            </a:spcAft>
            <a:buNone/>
          </a:pPr>
          <a:r>
            <a:rPr lang="pl-PL" sz="3600" b="1" kern="1200" dirty="0"/>
            <a:t>Informowanie </a:t>
          </a:r>
        </a:p>
      </dsp:txBody>
      <dsp:txXfrm>
        <a:off x="0" y="2821981"/>
        <a:ext cx="5509188" cy="805702"/>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47D6EA-6424-440E-A652-BD06C2B35F32}" type="datetimeFigureOut">
              <a:rPr lang="pl-PL" smtClean="0"/>
              <a:t>30.05.2018</a:t>
            </a:fld>
            <a:endParaRPr lang="pl-PL"/>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81EF72-A34E-4DAB-8A64-FCD2F9FAA6B2}" type="slidenum">
              <a:rPr lang="pl-PL" smtClean="0"/>
              <a:t>‹#›</a:t>
            </a:fld>
            <a:endParaRPr lang="pl-PL"/>
          </a:p>
        </p:txBody>
      </p:sp>
    </p:spTree>
    <p:extLst>
      <p:ext uri="{BB962C8B-B14F-4D97-AF65-F5344CB8AC3E}">
        <p14:creationId xmlns:p14="http://schemas.microsoft.com/office/powerpoint/2010/main" val="33321894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6A3E41-054E-41BC-A3FB-A731C65AB4FE}" type="datetimeFigureOut">
              <a:rPr lang="pl-PL" smtClean="0"/>
              <a:t>30.05.2018</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6C3D5-BA10-4044-961D-19D1D7464F2B}" type="slidenum">
              <a:rPr lang="pl-PL" smtClean="0"/>
              <a:t>‹#›</a:t>
            </a:fld>
            <a:endParaRPr lang="pl-PL"/>
          </a:p>
        </p:txBody>
      </p:sp>
    </p:spTree>
    <p:extLst>
      <p:ext uri="{BB962C8B-B14F-4D97-AF65-F5344CB8AC3E}">
        <p14:creationId xmlns:p14="http://schemas.microsoft.com/office/powerpoint/2010/main" val="2949077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youtube.com/watch?v=Q8Eut3eb2Rk&amp;list=PLSHIqPCSNDscHEf5-JEvJ4vGz00DdLSvv&amp;index=22"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youtube.com/watch?v=Q8Eut3eb2Rk&amp;list=PLSHIqPCSNDscHEf5-JEvJ4vGz00DdLSvv&amp;index=22"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youtube.com/watch?v=fJRxomJ6Y3k&amp;index=25&amp;list=PLSHIqPCSNDscHEf5-JEvJ4vGz00DdLSvv"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B1D77226-75F1-4555-B554-13C42D77C065}" type="slidenum">
              <a:rPr lang="pl-PL" smtClean="0"/>
              <a:t>1</a:t>
            </a:fld>
            <a:endParaRPr lang="pl-PL"/>
          </a:p>
        </p:txBody>
      </p:sp>
    </p:spTree>
    <p:extLst>
      <p:ext uri="{BB962C8B-B14F-4D97-AF65-F5344CB8AC3E}">
        <p14:creationId xmlns:p14="http://schemas.microsoft.com/office/powerpoint/2010/main" val="1402771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b="1" dirty="0"/>
              <a:t>art. 54 </a:t>
            </a:r>
            <a:r>
              <a:rPr lang="pl-PL" dirty="0"/>
              <a:t>ust. 1 - Każdemu zapewnia się wolność wyrażania swoich poglądów oraz pozyskiwania i rozpowszechniania informacji. </a:t>
            </a:r>
          </a:p>
          <a:p>
            <a:r>
              <a:rPr lang="pl-PL" b="1" dirty="0"/>
              <a:t>art. 61 </a:t>
            </a:r>
            <a:r>
              <a:rPr lang="pl-PL" dirty="0"/>
              <a:t>- 1. Obywatel ma prawo do uzyskiwania informacji o działalności organów władzy publicznej oraz osób pełniących funkcje publiczne. Prawo to  </a:t>
            </a:r>
            <a:br>
              <a:rPr lang="pl-PL" dirty="0"/>
            </a:br>
            <a:r>
              <a:rPr lang="pl-PL" dirty="0"/>
              <a:t>       obejmuje również uzyskiwanie informacji o działalności organów samorządu gospodarczego i zawodowego, a także innych osób oraz jednostek </a:t>
            </a:r>
            <a:br>
              <a:rPr lang="pl-PL" dirty="0"/>
            </a:br>
            <a:r>
              <a:rPr lang="pl-PL" dirty="0"/>
              <a:t>       organizacyjnych w zakresie, w jakim wykonują one zadania władzy publicznej i gospodarują mieniem komunalnym lub majątkiem Skarbu Państwa. </a:t>
            </a:r>
          </a:p>
          <a:p>
            <a:r>
              <a:rPr lang="pl-PL" dirty="0"/>
              <a:t>2.  Prawo do uzyskiwania informacji obejmuje dostęp do dokumentów oraz wstęp na posiedzenia kolegialnych organów władzy publicznej pochodzących z powszechnych wyborów, z możliwością rejestracji dźwięku lub obrazu. </a:t>
            </a:r>
          </a:p>
          <a:p>
            <a:endParaRPr lang="pl-PL" dirty="0"/>
          </a:p>
        </p:txBody>
      </p:sp>
      <p:sp>
        <p:nvSpPr>
          <p:cNvPr id="4" name="Symbol zastępczy numeru slajdu 3"/>
          <p:cNvSpPr>
            <a:spLocks noGrp="1"/>
          </p:cNvSpPr>
          <p:nvPr>
            <p:ph type="sldNum" sz="quarter" idx="10"/>
          </p:nvPr>
        </p:nvSpPr>
        <p:spPr/>
        <p:txBody>
          <a:bodyPr/>
          <a:lstStyle/>
          <a:p>
            <a:pPr>
              <a:defRPr/>
            </a:pPr>
            <a:fld id="{730B2992-E068-45EF-9BEB-EBA44571483F}" type="slidenum">
              <a:rPr lang="pl-PL" smtClean="0"/>
              <a:pPr>
                <a:defRPr/>
              </a:pPr>
              <a:t>12</a:t>
            </a:fld>
            <a:endParaRPr lang="pl-PL"/>
          </a:p>
        </p:txBody>
      </p:sp>
    </p:spTree>
    <p:extLst>
      <p:ext uri="{BB962C8B-B14F-4D97-AF65-F5344CB8AC3E}">
        <p14:creationId xmlns:p14="http://schemas.microsoft.com/office/powerpoint/2010/main" val="2003243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dirty="0"/>
              <a:t>Art.. 10a stanowi, że samorząd może zorganizować konsultacje społeczne w sprawach, które zostaną uznane za ważne lub w sytuacjach, w których użycie tego mechanizmy przewiduje inna ustawa. </a:t>
            </a:r>
          </a:p>
          <a:p>
            <a:endParaRPr lang="pl-PL" dirty="0"/>
          </a:p>
        </p:txBody>
      </p:sp>
      <p:sp>
        <p:nvSpPr>
          <p:cNvPr id="4" name="Symbol zastępczy numeru slajdu 3"/>
          <p:cNvSpPr>
            <a:spLocks noGrp="1"/>
          </p:cNvSpPr>
          <p:nvPr>
            <p:ph type="sldNum" sz="quarter" idx="10"/>
          </p:nvPr>
        </p:nvSpPr>
        <p:spPr/>
        <p:txBody>
          <a:bodyPr/>
          <a:lstStyle/>
          <a:p>
            <a:fld id="{A5333D3B-7A64-4C94-9781-41BADC83F1D6}" type="slidenum">
              <a:rPr lang="pl-PL" smtClean="0"/>
              <a:pPr/>
              <a:t>13</a:t>
            </a:fld>
            <a:endParaRPr lang="pl-PL"/>
          </a:p>
        </p:txBody>
      </p:sp>
    </p:spTree>
    <p:extLst>
      <p:ext uri="{BB962C8B-B14F-4D97-AF65-F5344CB8AC3E}">
        <p14:creationId xmlns:p14="http://schemas.microsoft.com/office/powerpoint/2010/main" val="1685370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solidFill>
                  <a:srgbClr val="C00000"/>
                </a:solidFill>
              </a:rPr>
              <a:t>Od 1 września 2017 r. – UPO – art. 78 i 79</a:t>
            </a:r>
          </a:p>
        </p:txBody>
      </p:sp>
      <p:sp>
        <p:nvSpPr>
          <p:cNvPr id="4" name="Symbol zastępczy numeru slajdu 3"/>
          <p:cNvSpPr>
            <a:spLocks noGrp="1"/>
          </p:cNvSpPr>
          <p:nvPr>
            <p:ph type="sldNum" sz="quarter" idx="10"/>
          </p:nvPr>
        </p:nvSpPr>
        <p:spPr/>
        <p:txBody>
          <a:bodyPr/>
          <a:lstStyle/>
          <a:p>
            <a:pPr>
              <a:defRPr/>
            </a:pPr>
            <a:fld id="{730B2992-E068-45EF-9BEB-EBA44571483F}" type="slidenum">
              <a:rPr lang="pl-PL" smtClean="0"/>
              <a:pPr>
                <a:defRPr/>
              </a:pPr>
              <a:t>14</a:t>
            </a:fld>
            <a:endParaRPr lang="pl-PL"/>
          </a:p>
        </p:txBody>
      </p:sp>
    </p:spTree>
    <p:extLst>
      <p:ext uri="{BB962C8B-B14F-4D97-AF65-F5344CB8AC3E}">
        <p14:creationId xmlns:p14="http://schemas.microsoft.com/office/powerpoint/2010/main" val="3912575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Z BADAŃ TYCH WYCIĄGNIETO NASTĘPUJĄE WNIOSKI</a:t>
            </a:r>
          </a:p>
        </p:txBody>
      </p:sp>
      <p:sp>
        <p:nvSpPr>
          <p:cNvPr id="4" name="Symbol zastępczy numeru slajdu 3"/>
          <p:cNvSpPr>
            <a:spLocks noGrp="1"/>
          </p:cNvSpPr>
          <p:nvPr>
            <p:ph type="sldNum" sz="quarter" idx="10"/>
          </p:nvPr>
        </p:nvSpPr>
        <p:spPr/>
        <p:txBody>
          <a:bodyPr/>
          <a:lstStyle/>
          <a:p>
            <a:fld id="{9F2B3511-F825-48B8-8A50-C574A75E5E14}" type="slidenum">
              <a:rPr lang="pl-PL" smtClean="0"/>
              <a:t>15</a:t>
            </a:fld>
            <a:endParaRPr lang="pl-PL"/>
          </a:p>
        </p:txBody>
      </p:sp>
    </p:spTree>
    <p:extLst>
      <p:ext uri="{BB962C8B-B14F-4D97-AF65-F5344CB8AC3E}">
        <p14:creationId xmlns:p14="http://schemas.microsoft.com/office/powerpoint/2010/main" val="3279217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a:p>
            <a:r>
              <a:rPr lang="pl-PL" dirty="0"/>
              <a:t>  Prawdziwa zmiana rozpoczyna się od siebie, Ty  …</a:t>
            </a:r>
          </a:p>
          <a:p>
            <a:endParaRPr lang="pl-PL" dirty="0"/>
          </a:p>
          <a:p>
            <a:endParaRPr lang="pl-PL" dirty="0"/>
          </a:p>
          <a:p>
            <a:r>
              <a:rPr lang="pl-PL" dirty="0"/>
              <a:t>Daj wzór własną postawą </a:t>
            </a:r>
          </a:p>
          <a:p>
            <a:r>
              <a:rPr lang="pl-PL" dirty="0"/>
              <a:t>Informowanie</a:t>
            </a:r>
          </a:p>
          <a:p>
            <a:r>
              <a:rPr lang="pl-PL" dirty="0"/>
              <a:t>Konsultacje</a:t>
            </a:r>
          </a:p>
          <a:p>
            <a:r>
              <a:rPr lang="pl-PL" dirty="0"/>
              <a:t>współdecydowanie</a:t>
            </a:r>
          </a:p>
        </p:txBody>
      </p:sp>
      <p:sp>
        <p:nvSpPr>
          <p:cNvPr id="4" name="Symbol zastępczy numeru slajdu 3"/>
          <p:cNvSpPr>
            <a:spLocks noGrp="1"/>
          </p:cNvSpPr>
          <p:nvPr>
            <p:ph type="sldNum" sz="quarter" idx="10"/>
          </p:nvPr>
        </p:nvSpPr>
        <p:spPr/>
        <p:txBody>
          <a:bodyPr/>
          <a:lstStyle/>
          <a:p>
            <a:fld id="{9F2B3511-F825-48B8-8A50-C574A75E5E14}" type="slidenum">
              <a:rPr lang="pl-PL" smtClean="0"/>
              <a:t>16</a:t>
            </a:fld>
            <a:endParaRPr lang="pl-PL"/>
          </a:p>
        </p:txBody>
      </p:sp>
    </p:spTree>
    <p:extLst>
      <p:ext uri="{BB962C8B-B14F-4D97-AF65-F5344CB8AC3E}">
        <p14:creationId xmlns:p14="http://schemas.microsoft.com/office/powerpoint/2010/main" val="699526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KOPRODUKCJA – WSPÓLNE PRZEDSIĘWZIĘCIE</a:t>
            </a:r>
          </a:p>
        </p:txBody>
      </p:sp>
      <p:sp>
        <p:nvSpPr>
          <p:cNvPr id="4" name="Symbol zastępczy numeru slajdu 3"/>
          <p:cNvSpPr>
            <a:spLocks noGrp="1"/>
          </p:cNvSpPr>
          <p:nvPr>
            <p:ph type="sldNum" sz="quarter" idx="10"/>
          </p:nvPr>
        </p:nvSpPr>
        <p:spPr/>
        <p:txBody>
          <a:bodyPr/>
          <a:lstStyle/>
          <a:p>
            <a:fld id="{9F2B3511-F825-48B8-8A50-C574A75E5E14}" type="slidenum">
              <a:rPr lang="pl-PL" smtClean="0"/>
              <a:t>17</a:t>
            </a:fld>
            <a:endParaRPr lang="pl-PL"/>
          </a:p>
        </p:txBody>
      </p:sp>
    </p:spTree>
    <p:extLst>
      <p:ext uri="{BB962C8B-B14F-4D97-AF65-F5344CB8AC3E}">
        <p14:creationId xmlns:p14="http://schemas.microsoft.com/office/powerpoint/2010/main" val="3945056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F2B3511-F825-48B8-8A50-C574A75E5E14}" type="slidenum">
              <a:rPr lang="pl-PL" smtClean="0"/>
              <a:t>18</a:t>
            </a:fld>
            <a:endParaRPr lang="pl-PL"/>
          </a:p>
        </p:txBody>
      </p:sp>
    </p:spTree>
    <p:extLst>
      <p:ext uri="{BB962C8B-B14F-4D97-AF65-F5344CB8AC3E}">
        <p14:creationId xmlns:p14="http://schemas.microsoft.com/office/powerpoint/2010/main" val="3824840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Łączenie w grupy</a:t>
            </a:r>
          </a:p>
          <a:p>
            <a:r>
              <a:rPr lang="pl-PL" dirty="0"/>
              <a:t>Czytanie studium przypadku</a:t>
            </a:r>
          </a:p>
          <a:p>
            <a:r>
              <a:rPr lang="pl-PL" dirty="0"/>
              <a:t>Losowanie ról </a:t>
            </a:r>
          </a:p>
          <a:p>
            <a:r>
              <a:rPr lang="pl-PL" dirty="0"/>
              <a:t>Wypowiedzi </a:t>
            </a:r>
          </a:p>
          <a:p>
            <a:endParaRPr lang="pl-PL" dirty="0"/>
          </a:p>
          <a:p>
            <a:endParaRPr lang="pl-PL" dirty="0"/>
          </a:p>
          <a:p>
            <a:r>
              <a:rPr lang="pl-PL" dirty="0"/>
              <a:t>Omówienie 20 min. - wypowiedzi aktorów </a:t>
            </a:r>
          </a:p>
          <a:p>
            <a:r>
              <a:rPr lang="pl-PL" sz="1200" kern="1200" dirty="0">
                <a:solidFill>
                  <a:schemeClr val="tx1"/>
                </a:solidFill>
                <a:latin typeface="+mn-lt"/>
                <a:ea typeface="+mn-ea"/>
                <a:cs typeface="+mn-cs"/>
              </a:rPr>
              <a:t>Uwaga dla trenera zwrócić uwagę na:  zasady efektywnej komunikacji (jak mówić, żeby nas słuchano, jak słuchać, żeby zrozumieć), bariery i zakłócenia, radzenie sobie w sytuacjach konfliktowych. </a:t>
            </a:r>
            <a:br>
              <a:rPr lang="pl-PL" sz="1200" kern="1200" dirty="0">
                <a:solidFill>
                  <a:schemeClr val="tx1"/>
                </a:solidFill>
                <a:latin typeface="+mn-lt"/>
                <a:ea typeface="+mn-ea"/>
                <a:cs typeface="+mn-cs"/>
              </a:rPr>
            </a:br>
            <a:r>
              <a:rPr lang="pl-PL" sz="1200" kern="1200" dirty="0">
                <a:solidFill>
                  <a:schemeClr val="tx1"/>
                </a:solidFill>
                <a:latin typeface="+mn-lt"/>
                <a:ea typeface="+mn-ea"/>
                <a:cs typeface="+mn-cs"/>
              </a:rPr>
              <a:t>Należy również zapytać o odczucia jakie towarzyszyły uczestnikom w trakcie odgrywania ról. </a:t>
            </a:r>
            <a:endParaRPr lang="pl-PL" dirty="0"/>
          </a:p>
        </p:txBody>
      </p:sp>
      <p:sp>
        <p:nvSpPr>
          <p:cNvPr id="4" name="Symbol zastępczy numeru slajdu 3"/>
          <p:cNvSpPr>
            <a:spLocks noGrp="1"/>
          </p:cNvSpPr>
          <p:nvPr>
            <p:ph type="sldNum" sz="quarter" idx="10"/>
          </p:nvPr>
        </p:nvSpPr>
        <p:spPr/>
        <p:txBody>
          <a:bodyPr/>
          <a:lstStyle/>
          <a:p>
            <a:pPr>
              <a:defRPr/>
            </a:pPr>
            <a:fld id="{730B2992-E068-45EF-9BEB-EBA44571483F}" type="slidenum">
              <a:rPr lang="pl-PL" smtClean="0"/>
              <a:pPr>
                <a:defRPr/>
              </a:pPr>
              <a:t>19</a:t>
            </a:fld>
            <a:endParaRPr lang="pl-PL"/>
          </a:p>
        </p:txBody>
      </p:sp>
    </p:spTree>
    <p:extLst>
      <p:ext uri="{BB962C8B-B14F-4D97-AF65-F5344CB8AC3E}">
        <p14:creationId xmlns:p14="http://schemas.microsoft.com/office/powerpoint/2010/main" val="2051782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Omówienie 20 min. - wypowiedzi aktorów </a:t>
            </a:r>
          </a:p>
          <a:p>
            <a:r>
              <a:rPr lang="pl-PL" sz="1200" kern="1200" dirty="0">
                <a:solidFill>
                  <a:schemeClr val="tx1"/>
                </a:solidFill>
                <a:latin typeface="+mn-lt"/>
                <a:ea typeface="+mn-ea"/>
                <a:cs typeface="+mn-cs"/>
              </a:rPr>
              <a:t>Uwaga dla trenera zwrócić uwagę na:  zasady efektywnej komunikacji (jak mówić, żeby nas słuchano, jak słuchać, żeby zrozumieć), bariery i zakłócenia, radzenie sobie w sytuacjach konfliktowych. </a:t>
            </a:r>
            <a:br>
              <a:rPr lang="pl-PL" sz="1200" kern="1200" dirty="0">
                <a:solidFill>
                  <a:schemeClr val="tx1"/>
                </a:solidFill>
                <a:latin typeface="+mn-lt"/>
                <a:ea typeface="+mn-ea"/>
                <a:cs typeface="+mn-cs"/>
              </a:rPr>
            </a:br>
            <a:r>
              <a:rPr lang="pl-PL" sz="1200" kern="1200" dirty="0">
                <a:solidFill>
                  <a:schemeClr val="tx1"/>
                </a:solidFill>
                <a:latin typeface="+mn-lt"/>
                <a:ea typeface="+mn-ea"/>
                <a:cs typeface="+mn-cs"/>
              </a:rPr>
              <a:t>Należy również zapytać o odczucia jakie towarzyszyły uczestnikom w trakcie odgrywania ról. </a:t>
            </a:r>
            <a:endParaRPr lang="pl-PL" dirty="0"/>
          </a:p>
        </p:txBody>
      </p:sp>
      <p:sp>
        <p:nvSpPr>
          <p:cNvPr id="4" name="Symbol zastępczy numeru slajdu 3"/>
          <p:cNvSpPr>
            <a:spLocks noGrp="1"/>
          </p:cNvSpPr>
          <p:nvPr>
            <p:ph type="sldNum" sz="quarter" idx="10"/>
          </p:nvPr>
        </p:nvSpPr>
        <p:spPr/>
        <p:txBody>
          <a:bodyPr/>
          <a:lstStyle/>
          <a:p>
            <a:pPr>
              <a:defRPr/>
            </a:pPr>
            <a:fld id="{730B2992-E068-45EF-9BEB-EBA44571483F}" type="slidenum">
              <a:rPr lang="pl-PL" smtClean="0"/>
              <a:pPr>
                <a:defRPr/>
              </a:pPr>
              <a:t>20</a:t>
            </a:fld>
            <a:endParaRPr lang="pl-PL"/>
          </a:p>
        </p:txBody>
      </p:sp>
    </p:spTree>
    <p:extLst>
      <p:ext uri="{BB962C8B-B14F-4D97-AF65-F5344CB8AC3E}">
        <p14:creationId xmlns:p14="http://schemas.microsoft.com/office/powerpoint/2010/main" val="1552590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A5333D3B-7A64-4C94-9781-41BADC83F1D6}" type="slidenum">
              <a:rPr lang="pl-PL" smtClean="0"/>
              <a:pPr/>
              <a:t>21</a:t>
            </a:fld>
            <a:endParaRPr lang="pl-PL"/>
          </a:p>
        </p:txBody>
      </p:sp>
    </p:spTree>
    <p:extLst>
      <p:ext uri="{BB962C8B-B14F-4D97-AF65-F5344CB8AC3E}">
        <p14:creationId xmlns:p14="http://schemas.microsoft.com/office/powerpoint/2010/main" val="2245876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200" kern="1200" dirty="0">
                <a:solidFill>
                  <a:schemeClr val="tx1"/>
                </a:solidFill>
                <a:latin typeface="+mn-lt"/>
                <a:ea typeface="+mn-ea"/>
                <a:cs typeface="+mn-cs"/>
              </a:rPr>
              <a:t>Ćwiczenie – praca w 3 grupach:</a:t>
            </a:r>
          </a:p>
          <a:p>
            <a:r>
              <a:rPr lang="pl-PL" sz="1200" kern="1200" dirty="0">
                <a:solidFill>
                  <a:schemeClr val="tx1"/>
                </a:solidFill>
                <a:latin typeface="+mn-lt"/>
                <a:ea typeface="+mn-ea"/>
                <a:cs typeface="+mn-cs"/>
              </a:rPr>
              <a:t>1. ustawić co najmniej 5 krzeseł w kształcie litery "L"</a:t>
            </a:r>
          </a:p>
          <a:p>
            <a:r>
              <a:rPr lang="pl-PL" sz="1200" kern="1200" dirty="0">
                <a:solidFill>
                  <a:schemeClr val="tx1"/>
                </a:solidFill>
                <a:latin typeface="+mn-lt"/>
                <a:ea typeface="+mn-ea"/>
                <a:cs typeface="+mn-cs"/>
              </a:rPr>
              <a:t>2. ustawić co najmniej 9 krzeseł w kształcie litery "T"</a:t>
            </a:r>
          </a:p>
          <a:p>
            <a:r>
              <a:rPr lang="pl-PL" sz="1200" kern="1200" dirty="0">
                <a:solidFill>
                  <a:schemeClr val="tx1"/>
                </a:solidFill>
                <a:latin typeface="+mn-lt"/>
                <a:ea typeface="+mn-ea"/>
                <a:cs typeface="+mn-cs"/>
              </a:rPr>
              <a:t>3. Wykorzystując co najmniej 11 krzeseł ustawić je w szeregu, pamiętając przy tym, ze co najmniej 7 z nich musi leżeć.</a:t>
            </a:r>
          </a:p>
          <a:p>
            <a:r>
              <a:rPr lang="x-none" sz="1200" b="1" kern="1200">
                <a:solidFill>
                  <a:schemeClr val="tx1"/>
                </a:solidFill>
                <a:latin typeface="+mn-lt"/>
                <a:ea typeface="+mn-ea"/>
                <a:cs typeface="+mn-cs"/>
              </a:rPr>
              <a:t>Grupa I</a:t>
            </a:r>
            <a:endParaRPr lang="pl-PL" sz="1200" b="1" kern="1200" dirty="0">
              <a:solidFill>
                <a:schemeClr val="tx1"/>
              </a:solidFill>
              <a:latin typeface="+mn-lt"/>
              <a:ea typeface="+mn-ea"/>
              <a:cs typeface="+mn-cs"/>
            </a:endParaRPr>
          </a:p>
          <a:p>
            <a:r>
              <a:rPr lang="pl-PL" sz="1200" kern="1200" dirty="0">
                <a:solidFill>
                  <a:schemeClr val="tx1"/>
                </a:solidFill>
                <a:latin typeface="+mn-lt"/>
                <a:ea typeface="+mn-ea"/>
                <a:cs typeface="+mn-cs"/>
              </a:rPr>
              <a:t>Ustawcie co najmniej 5 krzeseł w kształcie litery L.</a:t>
            </a:r>
          </a:p>
          <a:p>
            <a:r>
              <a:rPr lang="pl-PL" sz="1200" b="1" kern="1200" dirty="0">
                <a:solidFill>
                  <a:schemeClr val="tx1"/>
                </a:solidFill>
                <a:latin typeface="+mn-lt"/>
                <a:ea typeface="+mn-ea"/>
                <a:cs typeface="+mn-cs"/>
              </a:rPr>
              <a:t>Grupa II</a:t>
            </a:r>
            <a:endParaRPr lang="pl-PL" sz="1200" kern="1200" dirty="0">
              <a:solidFill>
                <a:schemeClr val="tx1"/>
              </a:solidFill>
              <a:latin typeface="+mn-lt"/>
              <a:ea typeface="+mn-ea"/>
              <a:cs typeface="+mn-cs"/>
            </a:endParaRPr>
          </a:p>
          <a:p>
            <a:r>
              <a:rPr lang="pl-PL" sz="1200" kern="1200" dirty="0">
                <a:solidFill>
                  <a:schemeClr val="tx1"/>
                </a:solidFill>
                <a:latin typeface="+mn-lt"/>
                <a:ea typeface="+mn-ea"/>
                <a:cs typeface="+mn-cs"/>
              </a:rPr>
              <a:t>Ustawcie co najmniej 9 krzeseł w kształcie litery T.</a:t>
            </a:r>
          </a:p>
          <a:p>
            <a:r>
              <a:rPr lang="pl-PL" sz="1200" b="1" kern="1200" dirty="0">
                <a:solidFill>
                  <a:schemeClr val="tx1"/>
                </a:solidFill>
                <a:latin typeface="+mn-lt"/>
                <a:ea typeface="+mn-ea"/>
                <a:cs typeface="+mn-cs"/>
              </a:rPr>
              <a:t>Grupa III</a:t>
            </a:r>
            <a:endParaRPr lang="pl-PL" sz="1200" kern="1200" dirty="0">
              <a:solidFill>
                <a:schemeClr val="tx1"/>
              </a:solidFill>
              <a:latin typeface="+mn-lt"/>
              <a:ea typeface="+mn-ea"/>
              <a:cs typeface="+mn-cs"/>
            </a:endParaRPr>
          </a:p>
          <a:p>
            <a:r>
              <a:rPr lang="pl-PL" sz="1200" kern="1200" dirty="0">
                <a:solidFill>
                  <a:schemeClr val="tx1"/>
                </a:solidFill>
                <a:latin typeface="+mn-lt"/>
                <a:ea typeface="+mn-ea"/>
                <a:cs typeface="+mn-cs"/>
              </a:rPr>
              <a:t>Wykorzystując co najmniej 11 krzeseł ustawcie je w szeregu, pamiętając przy tym, że co najmniej 7 z nich musi leżeć.</a:t>
            </a:r>
          </a:p>
          <a:p>
            <a:endParaRPr lang="pl-PL" sz="1200" kern="1200" dirty="0">
              <a:solidFill>
                <a:schemeClr val="tx1"/>
              </a:solidFill>
              <a:latin typeface="+mn-lt"/>
              <a:ea typeface="+mn-ea"/>
              <a:cs typeface="+mn-cs"/>
            </a:endParaRPr>
          </a:p>
          <a:p>
            <a:endParaRPr lang="pl-PL" dirty="0"/>
          </a:p>
          <a:p>
            <a:endParaRPr lang="pl-PL" dirty="0"/>
          </a:p>
        </p:txBody>
      </p:sp>
      <p:sp>
        <p:nvSpPr>
          <p:cNvPr id="4" name="Symbol zastępczy numeru slajdu 3"/>
          <p:cNvSpPr>
            <a:spLocks noGrp="1"/>
          </p:cNvSpPr>
          <p:nvPr>
            <p:ph type="sldNum" sz="quarter" idx="10"/>
          </p:nvPr>
        </p:nvSpPr>
        <p:spPr/>
        <p:txBody>
          <a:bodyPr/>
          <a:lstStyle/>
          <a:p>
            <a:pPr>
              <a:defRPr/>
            </a:pPr>
            <a:fld id="{730B2992-E068-45EF-9BEB-EBA44571483F}" type="slidenum">
              <a:rPr lang="pl-PL" smtClean="0"/>
              <a:pPr>
                <a:defRPr/>
              </a:pPr>
              <a:t>3</a:t>
            </a:fld>
            <a:endParaRPr lang="pl-PL"/>
          </a:p>
        </p:txBody>
      </p:sp>
    </p:spTree>
    <p:extLst>
      <p:ext uri="{BB962C8B-B14F-4D97-AF65-F5344CB8AC3E}">
        <p14:creationId xmlns:p14="http://schemas.microsoft.com/office/powerpoint/2010/main" val="2762573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F2B3511-F825-48B8-8A50-C574A75E5E14}" type="slidenum">
              <a:rPr lang="pl-PL" smtClean="0"/>
              <a:t>22</a:t>
            </a:fld>
            <a:endParaRPr lang="pl-PL"/>
          </a:p>
        </p:txBody>
      </p:sp>
    </p:spTree>
    <p:extLst>
      <p:ext uri="{BB962C8B-B14F-4D97-AF65-F5344CB8AC3E}">
        <p14:creationId xmlns:p14="http://schemas.microsoft.com/office/powerpoint/2010/main" val="40952745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I poziom </a:t>
            </a:r>
            <a:r>
              <a:rPr lang="pl-PL" dirty="0" err="1"/>
              <a:t>niepartycypacja</a:t>
            </a:r>
            <a:r>
              <a:rPr lang="pl-PL" dirty="0"/>
              <a:t> – manipulacja i terapia</a:t>
            </a:r>
          </a:p>
          <a:p>
            <a:r>
              <a:rPr lang="pl-PL" dirty="0"/>
              <a:t>II poziom </a:t>
            </a:r>
            <a:r>
              <a:rPr lang="pl-PL" dirty="0" err="1"/>
              <a:t>Tokenizm</a:t>
            </a:r>
            <a:r>
              <a:rPr lang="pl-PL" dirty="0"/>
              <a:t>/partycypacja pozorowana – informowanie, konsultowanie i umieszczanie w ciałach doradczych</a:t>
            </a:r>
          </a:p>
          <a:p>
            <a:r>
              <a:rPr lang="pl-PL" dirty="0"/>
              <a:t>III poziom – partycypacja</a:t>
            </a:r>
            <a:r>
              <a:rPr lang="pl-PL" baseline="0" dirty="0"/>
              <a:t> właściwa – partnerstwo, delegowanie władzy i kontrola społeczna</a:t>
            </a:r>
          </a:p>
          <a:p>
            <a:endParaRPr lang="pl-PL" dirty="0"/>
          </a:p>
        </p:txBody>
      </p:sp>
      <p:sp>
        <p:nvSpPr>
          <p:cNvPr id="4" name="Symbol zastępczy numeru slajdu 3"/>
          <p:cNvSpPr>
            <a:spLocks noGrp="1"/>
          </p:cNvSpPr>
          <p:nvPr>
            <p:ph type="sldNum" sz="quarter" idx="10"/>
          </p:nvPr>
        </p:nvSpPr>
        <p:spPr/>
        <p:txBody>
          <a:bodyPr/>
          <a:lstStyle/>
          <a:p>
            <a:pPr>
              <a:defRPr/>
            </a:pPr>
            <a:fld id="{730B2992-E068-45EF-9BEB-EBA44571483F}" type="slidenum">
              <a:rPr lang="pl-PL" smtClean="0"/>
              <a:pPr>
                <a:defRPr/>
              </a:pPr>
              <a:t>23</a:t>
            </a:fld>
            <a:endParaRPr lang="pl-PL"/>
          </a:p>
        </p:txBody>
      </p:sp>
    </p:spTree>
    <p:extLst>
      <p:ext uri="{BB962C8B-B14F-4D97-AF65-F5344CB8AC3E}">
        <p14:creationId xmlns:p14="http://schemas.microsoft.com/office/powerpoint/2010/main" val="2027344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b="1" dirty="0"/>
              <a:t>Praca w grupach   </a:t>
            </a:r>
          </a:p>
          <a:p>
            <a:endParaRPr lang="pl-PL" dirty="0"/>
          </a:p>
          <a:p>
            <a:r>
              <a:rPr lang="pl-PL" dirty="0"/>
              <a:t>Dwie grupy TAK NIE karty flipcharty - </a:t>
            </a:r>
          </a:p>
        </p:txBody>
      </p:sp>
      <p:sp>
        <p:nvSpPr>
          <p:cNvPr id="4" name="Symbol zastępczy numeru slajdu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333D3B-7A64-4C94-9781-41BADC83F1D6}" type="slidenum">
              <a:rPr kumimoji="0" lang="pl-PL"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pl-PL"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004487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lvl="0"/>
            <a:r>
              <a:rPr lang="pl-PL" sz="1200" kern="1200" dirty="0">
                <a:solidFill>
                  <a:schemeClr val="tx1"/>
                </a:solidFill>
                <a:latin typeface="+mn-lt"/>
                <a:ea typeface="+mn-ea"/>
                <a:cs typeface="+mn-cs"/>
              </a:rPr>
              <a:t>Podsumowanie - Efekt społeczny procesu uspołecznienia na przykładzie gminy Jarocin </a:t>
            </a:r>
            <a:r>
              <a:rPr lang="pl-PL" sz="1200" kern="1200" dirty="0" err="1">
                <a:solidFill>
                  <a:schemeClr val="tx1"/>
                </a:solidFill>
                <a:latin typeface="+mn-lt"/>
                <a:ea typeface="+mn-ea"/>
                <a:cs typeface="+mn-cs"/>
              </a:rPr>
              <a:t>Cz.I</a:t>
            </a:r>
            <a:r>
              <a:rPr lang="pl-PL" sz="1200" kern="1200" dirty="0">
                <a:solidFill>
                  <a:schemeClr val="tx1"/>
                </a:solidFill>
                <a:latin typeface="+mn-lt"/>
                <a:ea typeface="+mn-ea"/>
                <a:cs typeface="+mn-cs"/>
              </a:rPr>
              <a:t>. - </a:t>
            </a:r>
            <a:r>
              <a:rPr lang="pl-PL" sz="1200" i="1" kern="1200" dirty="0">
                <a:solidFill>
                  <a:schemeClr val="tx1"/>
                </a:solidFill>
                <a:latin typeface="+mn-lt"/>
                <a:ea typeface="+mn-ea"/>
                <a:cs typeface="+mn-cs"/>
              </a:rPr>
              <a:t>15 min.</a:t>
            </a:r>
            <a:endParaRPr lang="pl-PL" sz="1200" kern="1200" dirty="0">
              <a:solidFill>
                <a:schemeClr val="tx1"/>
              </a:solidFill>
              <a:latin typeface="+mn-lt"/>
              <a:ea typeface="+mn-ea"/>
              <a:cs typeface="+mn-cs"/>
            </a:endParaRPr>
          </a:p>
          <a:p>
            <a:r>
              <a:rPr lang="pl-PL" sz="1200" u="sng" kern="1200" dirty="0">
                <a:solidFill>
                  <a:schemeClr val="tx1"/>
                </a:solidFill>
                <a:latin typeface="+mn-lt"/>
                <a:ea typeface="+mn-ea"/>
                <a:cs typeface="+mn-cs"/>
                <a:hlinkClick r:id="rId3"/>
              </a:rPr>
              <a:t>https://www.youtube.com/watch?v=Q8Eut3eb2Rk&amp;list=PLSHIqPCSNDscHEf5-JEvJ4vGz00DdLSvv&amp;index=22</a:t>
            </a:r>
            <a:r>
              <a:rPr lang="pl-PL" sz="1200" kern="1200" dirty="0">
                <a:solidFill>
                  <a:schemeClr val="tx1"/>
                </a:solidFill>
                <a:latin typeface="+mn-lt"/>
                <a:ea typeface="+mn-ea"/>
                <a:cs typeface="+mn-cs"/>
              </a:rPr>
              <a:t>  </a:t>
            </a:r>
          </a:p>
          <a:p>
            <a:pPr lvl="0"/>
            <a:r>
              <a:rPr lang="pl-PL" sz="1200" kern="1200" dirty="0">
                <a:solidFill>
                  <a:schemeClr val="tx1"/>
                </a:solidFill>
                <a:latin typeface="+mn-lt"/>
                <a:ea typeface="+mn-ea"/>
                <a:cs typeface="+mn-cs"/>
              </a:rPr>
              <a:t>Podsumowanie sesji i ewaluacja modułu.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pl-PL" sz="1200" b="0" i="0" u="none" strike="noStrike" cap="none" normalizeH="0" baseline="0" dirty="0">
              <a:ln>
                <a:noFill/>
              </a:ln>
              <a:solidFill>
                <a:srgbClr val="000000"/>
              </a:solidFill>
              <a:effectLst/>
              <a:latin typeface="Verdana"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pl-PL" sz="1200" b="0" i="0" u="none" strike="noStrike" cap="none" normalizeH="0" baseline="0" dirty="0">
                <a:ln>
                  <a:noFill/>
                </a:ln>
                <a:solidFill>
                  <a:srgbClr val="000000"/>
                </a:solidFill>
                <a:effectLst/>
                <a:latin typeface="Verdana" pitchFamily="34" charset="0"/>
                <a:cs typeface="Arial" pitchFamily="34" charset="0"/>
              </a:rPr>
              <a:t>Po filmie – slajd bariery partycypacji</a:t>
            </a:r>
            <a:endParaRPr lang="pl-PL" b="0" dirty="0"/>
          </a:p>
        </p:txBody>
      </p:sp>
      <p:sp>
        <p:nvSpPr>
          <p:cNvPr id="4" name="Symbol zastępczy numeru slajdu 3"/>
          <p:cNvSpPr>
            <a:spLocks noGrp="1"/>
          </p:cNvSpPr>
          <p:nvPr>
            <p:ph type="sldNum" sz="quarter" idx="10"/>
          </p:nvPr>
        </p:nvSpPr>
        <p:spPr/>
        <p:txBody>
          <a:bodyPr/>
          <a:lstStyle/>
          <a:p>
            <a:pPr>
              <a:defRPr/>
            </a:pPr>
            <a:fld id="{730B2992-E068-45EF-9BEB-EBA44571483F}" type="slidenum">
              <a:rPr lang="pl-PL" smtClean="0"/>
              <a:pPr>
                <a:defRPr/>
              </a:pPr>
              <a:t>25</a:t>
            </a:fld>
            <a:endParaRPr lang="pl-PL"/>
          </a:p>
        </p:txBody>
      </p:sp>
    </p:spTree>
    <p:extLst>
      <p:ext uri="{BB962C8B-B14F-4D97-AF65-F5344CB8AC3E}">
        <p14:creationId xmlns:p14="http://schemas.microsoft.com/office/powerpoint/2010/main" val="141095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lvl="0"/>
            <a:r>
              <a:rPr lang="pl-PL" sz="1200" kern="1200" dirty="0">
                <a:solidFill>
                  <a:schemeClr val="tx1"/>
                </a:solidFill>
                <a:latin typeface="+mn-lt"/>
                <a:ea typeface="+mn-ea"/>
                <a:cs typeface="+mn-cs"/>
              </a:rPr>
              <a:t>Podsumowanie - Efekt społeczny procesu uspołecznienia na przykładzie gminy Jarocin </a:t>
            </a:r>
            <a:r>
              <a:rPr lang="pl-PL" sz="1200" kern="1200" dirty="0" err="1">
                <a:solidFill>
                  <a:schemeClr val="tx1"/>
                </a:solidFill>
                <a:latin typeface="+mn-lt"/>
                <a:ea typeface="+mn-ea"/>
                <a:cs typeface="+mn-cs"/>
              </a:rPr>
              <a:t>Cz.I</a:t>
            </a:r>
            <a:r>
              <a:rPr lang="pl-PL" sz="1200" kern="1200" dirty="0">
                <a:solidFill>
                  <a:schemeClr val="tx1"/>
                </a:solidFill>
                <a:latin typeface="+mn-lt"/>
                <a:ea typeface="+mn-ea"/>
                <a:cs typeface="+mn-cs"/>
              </a:rPr>
              <a:t>. - </a:t>
            </a:r>
            <a:r>
              <a:rPr lang="pl-PL" sz="1200" i="1" kern="1200" dirty="0">
                <a:solidFill>
                  <a:schemeClr val="tx1"/>
                </a:solidFill>
                <a:latin typeface="+mn-lt"/>
                <a:ea typeface="+mn-ea"/>
                <a:cs typeface="+mn-cs"/>
              </a:rPr>
              <a:t>15 min.</a:t>
            </a:r>
            <a:endParaRPr lang="pl-PL" sz="1200" kern="1200" dirty="0">
              <a:solidFill>
                <a:schemeClr val="tx1"/>
              </a:solidFill>
              <a:latin typeface="+mn-lt"/>
              <a:ea typeface="+mn-ea"/>
              <a:cs typeface="+mn-cs"/>
            </a:endParaRPr>
          </a:p>
          <a:p>
            <a:r>
              <a:rPr lang="pl-PL" sz="1200" u="sng" kern="1200" dirty="0">
                <a:solidFill>
                  <a:schemeClr val="tx1"/>
                </a:solidFill>
                <a:latin typeface="+mn-lt"/>
                <a:ea typeface="+mn-ea"/>
                <a:cs typeface="+mn-cs"/>
                <a:hlinkClick r:id="rId3"/>
              </a:rPr>
              <a:t>https://www.youtube.com/watch?v=Q8Eut3eb2Rk&amp;list=PLSHIqPCSNDscHEf5-JEvJ4vGz00DdLSvv&amp;index=22</a:t>
            </a:r>
            <a:r>
              <a:rPr lang="pl-PL" sz="1200" kern="1200" dirty="0">
                <a:solidFill>
                  <a:schemeClr val="tx1"/>
                </a:solidFill>
                <a:latin typeface="+mn-lt"/>
                <a:ea typeface="+mn-ea"/>
                <a:cs typeface="+mn-cs"/>
              </a:rPr>
              <a:t>  </a:t>
            </a:r>
          </a:p>
          <a:p>
            <a:pPr lvl="0"/>
            <a:r>
              <a:rPr lang="pl-PL" sz="1200" kern="1200" dirty="0">
                <a:solidFill>
                  <a:schemeClr val="tx1"/>
                </a:solidFill>
                <a:latin typeface="+mn-lt"/>
                <a:ea typeface="+mn-ea"/>
                <a:cs typeface="+mn-cs"/>
              </a:rPr>
              <a:t>Podsumowanie sesji i ewaluacja modułu.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pl-PL" sz="1200" b="0" i="0" u="none" strike="noStrike" cap="none" normalizeH="0" baseline="0" dirty="0">
              <a:ln>
                <a:noFill/>
              </a:ln>
              <a:solidFill>
                <a:srgbClr val="000000"/>
              </a:solidFill>
              <a:effectLst/>
              <a:latin typeface="Verdana"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pl-PL" sz="1200" b="0" i="0" u="none" strike="noStrike" cap="none" normalizeH="0" baseline="0" dirty="0">
                <a:ln>
                  <a:noFill/>
                </a:ln>
                <a:solidFill>
                  <a:srgbClr val="000000"/>
                </a:solidFill>
                <a:effectLst/>
                <a:latin typeface="Verdana" pitchFamily="34" charset="0"/>
                <a:cs typeface="Arial" pitchFamily="34" charset="0"/>
              </a:rPr>
              <a:t>Po filmie – slajd bariery partycypacji</a:t>
            </a:r>
            <a:endParaRPr lang="pl-PL" b="0" dirty="0"/>
          </a:p>
        </p:txBody>
      </p:sp>
      <p:sp>
        <p:nvSpPr>
          <p:cNvPr id="4" name="Symbol zastępczy numeru slajdu 3"/>
          <p:cNvSpPr>
            <a:spLocks noGrp="1"/>
          </p:cNvSpPr>
          <p:nvPr>
            <p:ph type="sldNum" sz="quarter" idx="10"/>
          </p:nvPr>
        </p:nvSpPr>
        <p:spPr/>
        <p:txBody>
          <a:bodyPr/>
          <a:lstStyle/>
          <a:p>
            <a:pPr>
              <a:defRPr/>
            </a:pPr>
            <a:fld id="{730B2992-E068-45EF-9BEB-EBA44571483F}" type="slidenum">
              <a:rPr lang="pl-PL" smtClean="0"/>
              <a:pPr>
                <a:defRPr/>
              </a:pPr>
              <a:t>26</a:t>
            </a:fld>
            <a:endParaRPr lang="pl-PL"/>
          </a:p>
        </p:txBody>
      </p:sp>
    </p:spTree>
    <p:extLst>
      <p:ext uri="{BB962C8B-B14F-4D97-AF65-F5344CB8AC3E}">
        <p14:creationId xmlns:p14="http://schemas.microsoft.com/office/powerpoint/2010/main" val="1137481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F2B3511-F825-48B8-8A50-C574A75E5E14}" type="slidenum">
              <a:rPr lang="pl-PL" smtClean="0"/>
              <a:t>27</a:t>
            </a:fld>
            <a:endParaRPr lang="pl-PL"/>
          </a:p>
        </p:txBody>
      </p:sp>
    </p:spTree>
    <p:extLst>
      <p:ext uri="{BB962C8B-B14F-4D97-AF65-F5344CB8AC3E}">
        <p14:creationId xmlns:p14="http://schemas.microsoft.com/office/powerpoint/2010/main" val="31946839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730B2992-E068-45EF-9BEB-EBA44571483F}" type="slidenum">
              <a:rPr lang="pl-PL" smtClean="0"/>
              <a:pPr>
                <a:defRPr/>
              </a:pPr>
              <a:t>28</a:t>
            </a:fld>
            <a:endParaRPr lang="pl-PL"/>
          </a:p>
        </p:txBody>
      </p:sp>
    </p:spTree>
    <p:extLst>
      <p:ext uri="{BB962C8B-B14F-4D97-AF65-F5344CB8AC3E}">
        <p14:creationId xmlns:p14="http://schemas.microsoft.com/office/powerpoint/2010/main" val="4056915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lvl="0">
              <a:buNone/>
            </a:pPr>
            <a:r>
              <a:rPr lang="pl-PL" dirty="0"/>
              <a:t>Omówienie – 15 min. - Uczestnicy prezentują na forum wypracowane propozycje, trener ewentualnie uzupełnia wypowiedzi. </a:t>
            </a:r>
          </a:p>
          <a:p>
            <a:pPr lvl="0">
              <a:buNone/>
            </a:pPr>
            <a:endParaRPr lang="pl-PL" dirty="0"/>
          </a:p>
          <a:p>
            <a:pPr lvl="0">
              <a:buNone/>
            </a:pPr>
            <a:r>
              <a:rPr lang="pl-PL" dirty="0"/>
              <a:t>Ewaluacja – sprawdzenie, czy ustalenie, czy dany projekt osiągnął cele</a:t>
            </a:r>
          </a:p>
          <a:p>
            <a:endParaRPr lang="pl-PL" dirty="0"/>
          </a:p>
          <a:p>
            <a:r>
              <a:rPr lang="pl-PL" sz="1200" kern="1200" dirty="0">
                <a:solidFill>
                  <a:schemeClr val="tx1"/>
                </a:solidFill>
                <a:latin typeface="+mn-lt"/>
                <a:ea typeface="+mn-ea"/>
                <a:cs typeface="+mn-cs"/>
              </a:rPr>
              <a:t>Uwaga - w przypadku braku trener uzupełnia wypowiedź o informację jak w proces wdrażania planu wpisuje się </a:t>
            </a:r>
            <a:r>
              <a:rPr lang="pl-PL" sz="1200" i="1" kern="1200" dirty="0">
                <a:solidFill>
                  <a:schemeClr val="tx1"/>
                </a:solidFill>
                <a:latin typeface="+mn-lt"/>
                <a:ea typeface="+mn-ea"/>
                <a:cs typeface="+mn-cs"/>
              </a:rPr>
              <a:t>Informacja roczna o stanie realizacji zadań oświatowych, jak można ją wykorzystać?</a:t>
            </a:r>
            <a:r>
              <a:rPr lang="pl-PL" sz="1200" kern="1200" dirty="0">
                <a:solidFill>
                  <a:schemeClr val="tx1"/>
                </a:solidFill>
                <a:latin typeface="+mn-lt"/>
                <a:ea typeface="+mn-ea"/>
                <a:cs typeface="+mn-cs"/>
              </a:rPr>
              <a:t>  </a:t>
            </a:r>
            <a:br>
              <a:rPr lang="pl-PL" sz="1200" kern="1200" dirty="0">
                <a:solidFill>
                  <a:schemeClr val="tx1"/>
                </a:solidFill>
                <a:latin typeface="+mn-lt"/>
                <a:ea typeface="+mn-ea"/>
                <a:cs typeface="+mn-cs"/>
              </a:rPr>
            </a:br>
            <a:r>
              <a:rPr lang="pl-PL" sz="1200" kern="1200" dirty="0">
                <a:solidFill>
                  <a:schemeClr val="tx1"/>
                </a:solidFill>
                <a:latin typeface="+mn-lt"/>
                <a:ea typeface="+mn-ea"/>
                <a:cs typeface="+mn-cs"/>
              </a:rPr>
              <a:t>Ilustracją do tej wypowiedzi może być fragment (3 min.) filmu Gdańsk Cz. II.  (10 - 13.55 min.)</a:t>
            </a:r>
          </a:p>
          <a:p>
            <a:r>
              <a:rPr lang="pl-PL" sz="1200" u="sng" kern="1200" dirty="0">
                <a:solidFill>
                  <a:schemeClr val="tx1"/>
                </a:solidFill>
                <a:latin typeface="+mn-lt"/>
                <a:ea typeface="+mn-ea"/>
                <a:cs typeface="+mn-cs"/>
                <a:hlinkClick r:id="rId3"/>
              </a:rPr>
              <a:t>https://www.youtube.com/watch?v=fJRxomJ6Y3k&amp;index=25&amp;list=PLSHIqPCSNDscHEf5-JEvJ4vGz00DdLSvv</a:t>
            </a:r>
            <a:endParaRPr lang="pl-PL" sz="1200" kern="1200" dirty="0">
              <a:solidFill>
                <a:schemeClr val="tx1"/>
              </a:solidFill>
              <a:latin typeface="+mn-lt"/>
              <a:ea typeface="+mn-ea"/>
              <a:cs typeface="+mn-cs"/>
            </a:endParaRPr>
          </a:p>
          <a:p>
            <a:pPr lvl="0"/>
            <a:endParaRPr lang="pl-PL" sz="1200" kern="1200" dirty="0">
              <a:solidFill>
                <a:schemeClr val="tx1"/>
              </a:solidFill>
              <a:latin typeface="+mn-lt"/>
              <a:ea typeface="+mn-ea"/>
              <a:cs typeface="+mn-cs"/>
            </a:endParaRPr>
          </a:p>
          <a:p>
            <a:pPr lvl="0"/>
            <a:endParaRPr lang="pl-PL" sz="1200" kern="1200" dirty="0">
              <a:solidFill>
                <a:schemeClr val="tx1"/>
              </a:solidFill>
              <a:latin typeface="+mn-lt"/>
              <a:ea typeface="+mn-ea"/>
              <a:cs typeface="+mn-cs"/>
            </a:endParaRPr>
          </a:p>
          <a:p>
            <a:endParaRPr lang="pl-PL" dirty="0"/>
          </a:p>
        </p:txBody>
      </p:sp>
      <p:sp>
        <p:nvSpPr>
          <p:cNvPr id="4" name="Symbol zastępczy numeru slajdu 3"/>
          <p:cNvSpPr>
            <a:spLocks noGrp="1"/>
          </p:cNvSpPr>
          <p:nvPr>
            <p:ph type="sldNum" sz="quarter" idx="10"/>
          </p:nvPr>
        </p:nvSpPr>
        <p:spPr/>
        <p:txBody>
          <a:bodyPr/>
          <a:lstStyle/>
          <a:p>
            <a:pPr>
              <a:defRPr/>
            </a:pPr>
            <a:fld id="{730B2992-E068-45EF-9BEB-EBA44571483F}" type="slidenum">
              <a:rPr lang="pl-PL" smtClean="0"/>
              <a:pPr>
                <a:defRPr/>
              </a:pPr>
              <a:t>29</a:t>
            </a:fld>
            <a:endParaRPr lang="pl-PL"/>
          </a:p>
        </p:txBody>
      </p:sp>
    </p:spTree>
    <p:extLst>
      <p:ext uri="{BB962C8B-B14F-4D97-AF65-F5344CB8AC3E}">
        <p14:creationId xmlns:p14="http://schemas.microsoft.com/office/powerpoint/2010/main" val="38426091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Film </a:t>
            </a:r>
            <a:r>
              <a:rPr lang="pl-PL" baseline="0" dirty="0"/>
              <a:t> Jarocin cz. I</a:t>
            </a:r>
            <a:endParaRPr lang="pl-PL" dirty="0"/>
          </a:p>
        </p:txBody>
      </p:sp>
      <p:sp>
        <p:nvSpPr>
          <p:cNvPr id="4" name="Symbol zastępczy numeru slajdu 3"/>
          <p:cNvSpPr>
            <a:spLocks noGrp="1"/>
          </p:cNvSpPr>
          <p:nvPr>
            <p:ph type="sldNum" sz="quarter" idx="10"/>
          </p:nvPr>
        </p:nvSpPr>
        <p:spPr/>
        <p:txBody>
          <a:bodyPr/>
          <a:lstStyle/>
          <a:p>
            <a:pPr>
              <a:defRPr/>
            </a:pPr>
            <a:fld id="{730B2992-E068-45EF-9BEB-EBA44571483F}" type="slidenum">
              <a:rPr lang="pl-PL" smtClean="0"/>
              <a:pPr>
                <a:defRPr/>
              </a:pPr>
              <a:t>30</a:t>
            </a:fld>
            <a:endParaRPr lang="pl-PL"/>
          </a:p>
        </p:txBody>
      </p:sp>
    </p:spTree>
    <p:extLst>
      <p:ext uri="{BB962C8B-B14F-4D97-AF65-F5344CB8AC3E}">
        <p14:creationId xmlns:p14="http://schemas.microsoft.com/office/powerpoint/2010/main" val="12860346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A5333D3B-7A64-4C94-9781-41BADC83F1D6}" type="slidenum">
              <a:rPr lang="pl-PL" smtClean="0"/>
              <a:pPr/>
              <a:t>31</a:t>
            </a:fld>
            <a:endParaRPr lang="pl-PL"/>
          </a:p>
        </p:txBody>
      </p:sp>
    </p:spTree>
    <p:extLst>
      <p:ext uri="{BB962C8B-B14F-4D97-AF65-F5344CB8AC3E}">
        <p14:creationId xmlns:p14="http://schemas.microsoft.com/office/powerpoint/2010/main" val="864088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70000" lnSpcReduction="20000"/>
          </a:bodyPr>
          <a:lstStyle/>
          <a:p>
            <a:r>
              <a:rPr lang="pl-PL" sz="1200" kern="1200" dirty="0">
                <a:solidFill>
                  <a:schemeClr val="tx1"/>
                </a:solidFill>
                <a:effectLst/>
                <a:latin typeface="+mn-lt"/>
                <a:ea typeface="+mn-ea"/>
                <a:cs typeface="+mn-cs"/>
              </a:rPr>
              <a:t>Cel ćwiczenia (jawny): zorganizować sytuację edukacyjną, w której uczestnicy będą mieli okazję doświadczyć swoich naturalnych nawyków związanych z realizacją swoich interesów.</a:t>
            </a:r>
          </a:p>
          <a:p>
            <a:r>
              <a:rPr lang="pl-PL" sz="1200" kern="1200" dirty="0">
                <a:solidFill>
                  <a:schemeClr val="tx1"/>
                </a:solidFill>
                <a:effectLst/>
                <a:latin typeface="+mn-lt"/>
                <a:ea typeface="+mn-ea"/>
                <a:cs typeface="+mn-cs"/>
              </a:rPr>
              <a:t>Cel ćwiczenia (utajony): doprowadzić do sytuacji postrzeganej jako rywalizacyjna i uświadomić ludziom, że niezależnie od naszych deklaratywnych intencji, w sytuacji postrzeganej jako rywalizacyjna, ludzie przyjmują założenia prowadzące do wzajemnej nieufności, a nawet konfliktu.</a:t>
            </a:r>
          </a:p>
          <a:p>
            <a:r>
              <a:rPr lang="pl-PL" sz="1200" kern="1200" dirty="0">
                <a:solidFill>
                  <a:schemeClr val="tx1"/>
                </a:solidFill>
                <a:effectLst/>
                <a:latin typeface="+mn-lt"/>
                <a:ea typeface="+mn-ea"/>
                <a:cs typeface="+mn-cs"/>
              </a:rPr>
              <a:t>Przebieg ćwiczenia:  trener dzieli grupę na trzy zespoły i mówi, że za chwilę, każda z nich otrzyma swoją instrukcję. Do wykonania instrukcji potrzebne będą uczestnikom krzesła, które trener wcześniej przygotowuje robiąc z nich stos 15 krzeseł na środku pomieszczenia. Uczestnicy nie mają świadomości ile krzeseł jest do dyspozycji – wiedzą tylko, że do wykonania ćwiczenia mogą korzystać jedynie z tych przygotowanych przez trenera.</a:t>
            </a:r>
          </a:p>
          <a:p>
            <a:r>
              <a:rPr lang="pl-PL" sz="1200" kern="1200" dirty="0">
                <a:solidFill>
                  <a:schemeClr val="tx1"/>
                </a:solidFill>
                <a:effectLst/>
                <a:latin typeface="+mn-lt"/>
                <a:ea typeface="+mn-ea"/>
                <a:cs typeface="+mn-cs"/>
              </a:rPr>
              <a:t>Każda z grup otrzymuje jedną instrukcję. Od tego momentu zabronione jest komunikowanie werbalne pomiędzy uczestnikami oraz pokazywanie innym grupom swoich instrukcji. </a:t>
            </a:r>
          </a:p>
          <a:p>
            <a:r>
              <a:rPr lang="pl-PL" sz="1200" kern="1200" dirty="0">
                <a:solidFill>
                  <a:schemeClr val="tx1"/>
                </a:solidFill>
                <a:effectLst/>
                <a:latin typeface="+mn-lt"/>
                <a:ea typeface="+mn-ea"/>
                <a:cs typeface="+mn-cs"/>
              </a:rPr>
              <a:t>Instrukcja dla poszczególnych grup: </a:t>
            </a:r>
          </a:p>
          <a:p>
            <a:r>
              <a:rPr lang="pl-PL" sz="1200" b="1" kern="1200" dirty="0">
                <a:solidFill>
                  <a:schemeClr val="tx1"/>
                </a:solidFill>
                <a:effectLst/>
                <a:latin typeface="+mn-lt"/>
                <a:ea typeface="+mn-ea"/>
                <a:cs typeface="+mn-cs"/>
              </a:rPr>
              <a:t>Grupa I</a:t>
            </a:r>
          </a:p>
          <a:p>
            <a:r>
              <a:rPr lang="pl-PL" sz="1200" kern="1200" dirty="0">
                <a:solidFill>
                  <a:schemeClr val="tx1"/>
                </a:solidFill>
                <a:effectLst/>
                <a:latin typeface="+mn-lt"/>
                <a:ea typeface="+mn-ea"/>
                <a:cs typeface="+mn-cs"/>
              </a:rPr>
              <a:t>Ustawcie co najmniej 5 krzeseł w kształcie litery L.</a:t>
            </a:r>
          </a:p>
          <a:p>
            <a:r>
              <a:rPr lang="pl-PL" sz="1200" kern="1200" dirty="0">
                <a:solidFill>
                  <a:schemeClr val="tx1"/>
                </a:solidFill>
                <a:effectLst/>
                <a:latin typeface="+mn-lt"/>
                <a:ea typeface="+mn-ea"/>
                <a:cs typeface="+mn-cs"/>
              </a:rPr>
              <a:t>Grupa II</a:t>
            </a:r>
          </a:p>
          <a:p>
            <a:r>
              <a:rPr lang="pl-PL" sz="1200" kern="1200" dirty="0">
                <a:solidFill>
                  <a:schemeClr val="tx1"/>
                </a:solidFill>
                <a:effectLst/>
                <a:latin typeface="+mn-lt"/>
                <a:ea typeface="+mn-ea"/>
                <a:cs typeface="+mn-cs"/>
              </a:rPr>
              <a:t>Ustawić co najmniej 9 krzeseł w kształcie litery T.</a:t>
            </a:r>
          </a:p>
          <a:p>
            <a:r>
              <a:rPr lang="pl-PL" sz="1200" kern="1200" dirty="0">
                <a:solidFill>
                  <a:schemeClr val="tx1"/>
                </a:solidFill>
                <a:effectLst/>
                <a:latin typeface="+mn-lt"/>
                <a:ea typeface="+mn-ea"/>
                <a:cs typeface="+mn-cs"/>
              </a:rPr>
              <a:t>Grupa III</a:t>
            </a:r>
          </a:p>
          <a:p>
            <a:r>
              <a:rPr lang="pl-PL" sz="1200" kern="1200" dirty="0">
                <a:solidFill>
                  <a:schemeClr val="tx1"/>
                </a:solidFill>
                <a:effectLst/>
                <a:latin typeface="+mn-lt"/>
                <a:ea typeface="+mn-ea"/>
                <a:cs typeface="+mn-cs"/>
              </a:rPr>
              <a:t>Wykorzystując co najmniej 11 krzeseł ustawić je w szeregu, pamiętając przy tym, że co najmniej 7 z nich musi leżeć.</a:t>
            </a:r>
          </a:p>
          <a:p>
            <a:r>
              <a:rPr lang="pl-PL" sz="1200" kern="1200" dirty="0">
                <a:solidFill>
                  <a:schemeClr val="tx1"/>
                </a:solidFill>
                <a:effectLst/>
                <a:latin typeface="+mn-lt"/>
                <a:ea typeface="+mn-ea"/>
                <a:cs typeface="+mn-cs"/>
              </a:rPr>
              <a:t> </a:t>
            </a:r>
          </a:p>
          <a:p>
            <a:r>
              <a:rPr lang="pl-PL" sz="1200" kern="1200" dirty="0">
                <a:solidFill>
                  <a:schemeClr val="tx1"/>
                </a:solidFill>
                <a:effectLst/>
                <a:latin typeface="+mn-lt"/>
                <a:ea typeface="+mn-ea"/>
                <a:cs typeface="+mn-cs"/>
              </a:rPr>
              <a:t>Po zakończeniu ćwiczenia trener omawia jego przebieg, przeprowadzając z uczestnikami wywiad grupowy. Pytania do wywiadu: </a:t>
            </a:r>
          </a:p>
          <a:p>
            <a:pPr lvl="0"/>
            <a:r>
              <a:rPr lang="pl-PL" sz="1200" i="1" kern="1200" dirty="0">
                <a:solidFill>
                  <a:schemeClr val="tx1"/>
                </a:solidFill>
                <a:effectLst/>
                <a:latin typeface="+mn-lt"/>
                <a:ea typeface="+mn-ea"/>
                <a:cs typeface="+mn-cs"/>
              </a:rPr>
              <a:t>Jak wyglądało przygotowanie w grupach? Jakie pojawiały się pomysły na realizację ćwiczenia?</a:t>
            </a:r>
            <a:endParaRPr lang="pl-PL" sz="1200" kern="1200" dirty="0">
              <a:solidFill>
                <a:schemeClr val="tx1"/>
              </a:solidFill>
              <a:effectLst/>
              <a:latin typeface="+mn-lt"/>
              <a:ea typeface="+mn-ea"/>
              <a:cs typeface="+mn-cs"/>
            </a:endParaRPr>
          </a:p>
          <a:p>
            <a:pPr lvl="0"/>
            <a:r>
              <a:rPr lang="pl-PL" sz="1200" i="1" kern="1200" dirty="0">
                <a:solidFill>
                  <a:schemeClr val="tx1"/>
                </a:solidFill>
                <a:effectLst/>
                <a:latin typeface="+mn-lt"/>
                <a:ea typeface="+mn-ea"/>
                <a:cs typeface="+mn-cs"/>
              </a:rPr>
              <a:t>Kiedy nastąpił moment przełomowy? Co sprawiło, że uczestnicy wykonali to zadanie?</a:t>
            </a:r>
            <a:endParaRPr lang="pl-PL" sz="1200" kern="1200" dirty="0">
              <a:solidFill>
                <a:schemeClr val="tx1"/>
              </a:solidFill>
              <a:effectLst/>
              <a:latin typeface="+mn-lt"/>
              <a:ea typeface="+mn-ea"/>
              <a:cs typeface="+mn-cs"/>
            </a:endParaRPr>
          </a:p>
          <a:p>
            <a:pPr lvl="0"/>
            <a:r>
              <a:rPr lang="pl-PL" sz="1200" i="1" kern="1200" dirty="0">
                <a:solidFill>
                  <a:schemeClr val="tx1"/>
                </a:solidFill>
                <a:effectLst/>
                <a:latin typeface="+mn-lt"/>
                <a:ea typeface="+mn-ea"/>
                <a:cs typeface="+mn-cs"/>
              </a:rPr>
              <a:t>Jakie założenia przyjmują ludzie w sytuacji postrzeganej jako rywalizacyjna?</a:t>
            </a:r>
            <a:endParaRPr lang="pl-PL" sz="1200" kern="1200" dirty="0">
              <a:solidFill>
                <a:schemeClr val="tx1"/>
              </a:solidFill>
              <a:effectLst/>
              <a:latin typeface="+mn-lt"/>
              <a:ea typeface="+mn-ea"/>
              <a:cs typeface="+mn-cs"/>
            </a:endParaRPr>
          </a:p>
          <a:p>
            <a:pPr lvl="0"/>
            <a:r>
              <a:rPr lang="pl-PL" sz="1200" i="1" kern="1200" dirty="0">
                <a:solidFill>
                  <a:schemeClr val="tx1"/>
                </a:solidFill>
                <a:effectLst/>
                <a:latin typeface="+mn-lt"/>
                <a:ea typeface="+mn-ea"/>
                <a:cs typeface="+mn-cs"/>
              </a:rPr>
              <a:t>Co pomaga przełamać założenia rywalizacyjne i przyjmować postawę partycypacyjną?</a:t>
            </a:r>
            <a:endParaRPr lang="pl-PL" sz="1200" kern="1200" dirty="0">
              <a:solidFill>
                <a:schemeClr val="tx1"/>
              </a:solidFill>
              <a:effectLst/>
              <a:latin typeface="+mn-lt"/>
              <a:ea typeface="+mn-ea"/>
              <a:cs typeface="+mn-cs"/>
            </a:endParaRPr>
          </a:p>
          <a:p>
            <a:pPr lvl="0"/>
            <a:r>
              <a:rPr lang="pl-PL" sz="1200" i="1" kern="1200" dirty="0">
                <a:solidFill>
                  <a:schemeClr val="tx1"/>
                </a:solidFill>
                <a:effectLst/>
                <a:latin typeface="+mn-lt"/>
                <a:ea typeface="+mn-ea"/>
                <a:cs typeface="+mn-cs"/>
              </a:rPr>
              <a:t>Jak zachowują się ludzie, kiedy mają poczucie wpływu na podejmowane decyzje? </a:t>
            </a:r>
            <a:endParaRPr lang="pl-PL" sz="1200"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WAŻNE: Podczas omawiania ćwiczenia trener powinien dążyć do wskazania uczestnikom szerszego kontekstu zachowań. Najczęściej podawaną trudnością w wykonaniu tego ćwiczenia jest „brak zaufania”. Przyjmowanie założenia, że inni chcą zrobić coś „przeciwko nam”. Przełamanie tej bariery, zaufanie innym, podjęcie wspólnych działań przynosi sukces. Warto podkreślić, że takie postawy związane są z kompetencjami kluczowymi i utrzymywanie rywalizacyjnego środowiska w szkole uniemożliwia kształtowanie właściwych postaw. </a:t>
            </a:r>
          </a:p>
          <a:p>
            <a:endParaRPr lang="pl-PL" dirty="0"/>
          </a:p>
        </p:txBody>
      </p:sp>
      <p:sp>
        <p:nvSpPr>
          <p:cNvPr id="4" name="Symbol zastępczy numeru slajdu 3"/>
          <p:cNvSpPr>
            <a:spLocks noGrp="1"/>
          </p:cNvSpPr>
          <p:nvPr>
            <p:ph type="sldNum" sz="quarter" idx="10"/>
          </p:nvPr>
        </p:nvSpPr>
        <p:spPr/>
        <p:txBody>
          <a:bodyPr/>
          <a:lstStyle/>
          <a:p>
            <a:pPr>
              <a:defRPr/>
            </a:pPr>
            <a:fld id="{730B2992-E068-45EF-9BEB-EBA44571483F}" type="slidenum">
              <a:rPr lang="pl-PL" smtClean="0"/>
              <a:pPr>
                <a:defRPr/>
              </a:pPr>
              <a:t>5</a:t>
            </a:fld>
            <a:endParaRPr lang="pl-PL"/>
          </a:p>
        </p:txBody>
      </p:sp>
    </p:spTree>
    <p:extLst>
      <p:ext uri="{BB962C8B-B14F-4D97-AF65-F5344CB8AC3E}">
        <p14:creationId xmlns:p14="http://schemas.microsoft.com/office/powerpoint/2010/main" val="240338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F2B3511-F825-48B8-8A50-C574A75E5E14}" type="slidenum">
              <a:rPr lang="pl-PL" smtClean="0"/>
              <a:t>33</a:t>
            </a:fld>
            <a:endParaRPr lang="pl-PL"/>
          </a:p>
        </p:txBody>
      </p:sp>
    </p:spTree>
    <p:extLst>
      <p:ext uri="{BB962C8B-B14F-4D97-AF65-F5344CB8AC3E}">
        <p14:creationId xmlns:p14="http://schemas.microsoft.com/office/powerpoint/2010/main" val="23299545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Można dodać  - GDZIE to zrobimy????</a:t>
            </a:r>
          </a:p>
        </p:txBody>
      </p:sp>
      <p:sp>
        <p:nvSpPr>
          <p:cNvPr id="4" name="Symbol zastępczy numeru slajdu 3"/>
          <p:cNvSpPr>
            <a:spLocks noGrp="1"/>
          </p:cNvSpPr>
          <p:nvPr>
            <p:ph type="sldNum" sz="quarter" idx="10"/>
          </p:nvPr>
        </p:nvSpPr>
        <p:spPr/>
        <p:txBody>
          <a:bodyPr/>
          <a:lstStyle/>
          <a:p>
            <a:fld id="{9F2B3511-F825-48B8-8A50-C574A75E5E14}" type="slidenum">
              <a:rPr lang="pl-PL" smtClean="0"/>
              <a:t>34</a:t>
            </a:fld>
            <a:endParaRPr lang="pl-PL"/>
          </a:p>
        </p:txBody>
      </p:sp>
    </p:spTree>
    <p:extLst>
      <p:ext uri="{BB962C8B-B14F-4D97-AF65-F5344CB8AC3E}">
        <p14:creationId xmlns:p14="http://schemas.microsoft.com/office/powerpoint/2010/main" val="7937453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A5333D3B-7A64-4C94-9781-41BADC83F1D6}" type="slidenum">
              <a:rPr lang="pl-PL" smtClean="0"/>
              <a:pPr/>
              <a:t>36</a:t>
            </a:fld>
            <a:endParaRPr lang="pl-PL"/>
          </a:p>
        </p:txBody>
      </p:sp>
    </p:spTree>
    <p:extLst>
      <p:ext uri="{BB962C8B-B14F-4D97-AF65-F5344CB8AC3E}">
        <p14:creationId xmlns:p14="http://schemas.microsoft.com/office/powerpoint/2010/main" val="11809746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l-PL" sz="1200" u="sng"/>
              <a:t>Przykład:</a:t>
            </a:r>
            <a:r>
              <a:rPr lang="pl-PL" sz="1200"/>
              <a:t> Sensem naszej działalności jest sprawienie, że partycypacja stanie się standardem w JST. Na pewno nie jest to coś, co jesteśmy w stanie osiągnąć dzięki jednemu spotkaniu na temat partycypacji, ale nawet ono jest małym krokiem w tę stronę.</a:t>
            </a:r>
          </a:p>
          <a:p>
            <a:endParaRPr lang="pl-PL"/>
          </a:p>
        </p:txBody>
      </p:sp>
      <p:sp>
        <p:nvSpPr>
          <p:cNvPr id="4" name="Symbol zastępczy numeru slajdu 3"/>
          <p:cNvSpPr>
            <a:spLocks noGrp="1"/>
          </p:cNvSpPr>
          <p:nvPr>
            <p:ph type="sldNum" sz="quarter" idx="10"/>
          </p:nvPr>
        </p:nvSpPr>
        <p:spPr/>
        <p:txBody>
          <a:bodyPr/>
          <a:lstStyle/>
          <a:p>
            <a:pPr>
              <a:defRPr/>
            </a:pPr>
            <a:fld id="{730B2992-E068-45EF-9BEB-EBA44571483F}" type="slidenum">
              <a:rPr lang="pl-PL" smtClean="0"/>
              <a:pPr>
                <a:defRPr/>
              </a:pPr>
              <a:t>37</a:t>
            </a:fld>
            <a:endParaRPr lang="pl-PL"/>
          </a:p>
        </p:txBody>
      </p:sp>
    </p:spTree>
    <p:extLst>
      <p:ext uri="{BB962C8B-B14F-4D97-AF65-F5344CB8AC3E}">
        <p14:creationId xmlns:p14="http://schemas.microsoft.com/office/powerpoint/2010/main" val="33761163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Chęciny albo Jarocin jak jest czas</a:t>
            </a:r>
          </a:p>
        </p:txBody>
      </p:sp>
      <p:sp>
        <p:nvSpPr>
          <p:cNvPr id="4" name="Symbol zastępczy numeru slajdu 3"/>
          <p:cNvSpPr>
            <a:spLocks noGrp="1"/>
          </p:cNvSpPr>
          <p:nvPr>
            <p:ph type="sldNum" sz="quarter" idx="10"/>
          </p:nvPr>
        </p:nvSpPr>
        <p:spPr/>
        <p:txBody>
          <a:bodyPr/>
          <a:lstStyle/>
          <a:p>
            <a:fld id="{9F2B3511-F825-48B8-8A50-C574A75E5E14}" type="slidenum">
              <a:rPr lang="pl-PL" smtClean="0"/>
              <a:t>41</a:t>
            </a:fld>
            <a:endParaRPr lang="pl-PL"/>
          </a:p>
        </p:txBody>
      </p:sp>
    </p:spTree>
    <p:extLst>
      <p:ext uri="{BB962C8B-B14F-4D97-AF65-F5344CB8AC3E}">
        <p14:creationId xmlns:p14="http://schemas.microsoft.com/office/powerpoint/2010/main" val="15857977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B1D77226-75F1-4555-B554-13C42D77C065}" type="slidenum">
              <a:rPr lang="pl-PL" smtClean="0"/>
              <a:t>42</a:t>
            </a:fld>
            <a:endParaRPr lang="pl-PL"/>
          </a:p>
        </p:txBody>
      </p:sp>
    </p:spTree>
    <p:extLst>
      <p:ext uri="{BB962C8B-B14F-4D97-AF65-F5344CB8AC3E}">
        <p14:creationId xmlns:p14="http://schemas.microsoft.com/office/powerpoint/2010/main" val="2475641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200" b="1" kern="1200" dirty="0">
                <a:solidFill>
                  <a:schemeClr val="tx1"/>
                </a:solidFill>
                <a:latin typeface="+mn-lt"/>
                <a:ea typeface="+mn-ea"/>
                <a:cs typeface="+mn-cs"/>
              </a:rPr>
              <a:t>Komunikacja-</a:t>
            </a:r>
            <a:r>
              <a:rPr lang="pl-PL" sz="1200" kern="1200" dirty="0">
                <a:solidFill>
                  <a:schemeClr val="tx1"/>
                </a:solidFill>
                <a:latin typeface="+mn-lt"/>
                <a:ea typeface="+mn-ea"/>
                <a:cs typeface="+mn-cs"/>
              </a:rPr>
              <a:t> nastawienie na słuchanie drugiej strony oraz jasne komunikowanie swoich potrzeb i wątpliwości.</a:t>
            </a:r>
          </a:p>
          <a:p>
            <a:r>
              <a:rPr lang="pl-PL" sz="1200" b="1" kern="1200" dirty="0" err="1">
                <a:solidFill>
                  <a:schemeClr val="tx1"/>
                </a:solidFill>
                <a:latin typeface="+mn-lt"/>
                <a:ea typeface="+mn-ea"/>
                <a:cs typeface="+mn-cs"/>
              </a:rPr>
              <a:t>Proaktywność</a:t>
            </a:r>
            <a:r>
              <a:rPr lang="pl-PL" sz="1200" b="1" kern="1200" dirty="0">
                <a:solidFill>
                  <a:schemeClr val="tx1"/>
                </a:solidFill>
                <a:latin typeface="+mn-lt"/>
                <a:ea typeface="+mn-ea"/>
                <a:cs typeface="+mn-cs"/>
              </a:rPr>
              <a:t>-</a:t>
            </a:r>
            <a:r>
              <a:rPr lang="pl-PL" sz="1200" kern="1200" dirty="0">
                <a:solidFill>
                  <a:schemeClr val="tx1"/>
                </a:solidFill>
                <a:latin typeface="+mn-lt"/>
                <a:ea typeface="+mn-ea"/>
                <a:cs typeface="+mn-cs"/>
              </a:rPr>
              <a:t> gotowość i wola do działania na rzecz dobra wspólnego oraz branie odpowiedzialności za innych.</a:t>
            </a:r>
          </a:p>
          <a:p>
            <a:r>
              <a:rPr lang="pl-PL" sz="1200" b="1" kern="1200" dirty="0">
                <a:solidFill>
                  <a:schemeClr val="tx1"/>
                </a:solidFill>
                <a:latin typeface="+mn-lt"/>
                <a:ea typeface="+mn-ea"/>
                <a:cs typeface="+mn-cs"/>
              </a:rPr>
              <a:t>Sieci społeczne-</a:t>
            </a:r>
            <a:r>
              <a:rPr lang="pl-PL" sz="1200" kern="1200" dirty="0">
                <a:solidFill>
                  <a:schemeClr val="tx1"/>
                </a:solidFill>
                <a:latin typeface="+mn-lt"/>
                <a:ea typeface="+mn-ea"/>
                <a:cs typeface="+mn-cs"/>
              </a:rPr>
              <a:t> kontakty i relacje międzyludzkie, znajomości (szczególnie nieformalne).</a:t>
            </a:r>
          </a:p>
          <a:p>
            <a:r>
              <a:rPr lang="pl-PL" sz="1200" b="1" kern="1200" dirty="0">
                <a:solidFill>
                  <a:schemeClr val="tx1"/>
                </a:solidFill>
                <a:latin typeface="+mn-lt"/>
                <a:ea typeface="+mn-ea"/>
                <a:cs typeface="+mn-cs"/>
              </a:rPr>
              <a:t>Zaufanie- </a:t>
            </a:r>
            <a:r>
              <a:rPr lang="pl-PL" sz="1200" kern="1200" dirty="0">
                <a:solidFill>
                  <a:schemeClr val="tx1"/>
                </a:solidFill>
                <a:latin typeface="+mn-lt"/>
                <a:ea typeface="+mn-ea"/>
                <a:cs typeface="+mn-cs"/>
              </a:rPr>
              <a:t>dawanie przestrzeni innym osobom na realizację ich pomysłów, wiara w to, że mogą być pomocni.</a:t>
            </a:r>
          </a:p>
          <a:p>
            <a:r>
              <a:rPr lang="pl-PL" sz="1200" b="1" kern="1200" dirty="0">
                <a:solidFill>
                  <a:schemeClr val="tx1"/>
                </a:solidFill>
                <a:latin typeface="+mn-lt"/>
                <a:ea typeface="+mn-ea"/>
                <a:cs typeface="+mn-cs"/>
              </a:rPr>
              <a:t>Wzajemność-</a:t>
            </a:r>
            <a:r>
              <a:rPr lang="pl-PL" sz="1200" kern="1200" dirty="0">
                <a:solidFill>
                  <a:schemeClr val="tx1"/>
                </a:solidFill>
                <a:latin typeface="+mn-lt"/>
                <a:ea typeface="+mn-ea"/>
                <a:cs typeface="+mn-cs"/>
              </a:rPr>
              <a:t> inwestycja na przyszłość, a nie wymiana „1 za 1”</a:t>
            </a:r>
          </a:p>
          <a:p>
            <a:endParaRPr lang="pl-PL" dirty="0"/>
          </a:p>
        </p:txBody>
      </p:sp>
      <p:sp>
        <p:nvSpPr>
          <p:cNvPr id="4" name="Symbol zastępczy numeru slajdu 3"/>
          <p:cNvSpPr>
            <a:spLocks noGrp="1"/>
          </p:cNvSpPr>
          <p:nvPr>
            <p:ph type="sldNum" sz="quarter" idx="10"/>
          </p:nvPr>
        </p:nvSpPr>
        <p:spPr/>
        <p:txBody>
          <a:bodyPr/>
          <a:lstStyle/>
          <a:p>
            <a:pPr>
              <a:defRPr/>
            </a:pPr>
            <a:fld id="{730B2992-E068-45EF-9BEB-EBA44571483F}" type="slidenum">
              <a:rPr lang="pl-PL" smtClean="0"/>
              <a:pPr>
                <a:defRPr/>
              </a:pPr>
              <a:t>6</a:t>
            </a:fld>
            <a:endParaRPr lang="pl-PL"/>
          </a:p>
        </p:txBody>
      </p:sp>
    </p:spTree>
    <p:extLst>
      <p:ext uri="{BB962C8B-B14F-4D97-AF65-F5344CB8AC3E}">
        <p14:creationId xmlns:p14="http://schemas.microsoft.com/office/powerpoint/2010/main" val="3780552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18">
            <a:extLst>
              <a:ext uri="{FF2B5EF4-FFF2-40B4-BE49-F238E27FC236}">
                <a16:creationId xmlns:a16="http://schemas.microsoft.com/office/drawing/2014/main" id="{5F09A59A-573D-4EDD-B622-6F905F19E5AF}"/>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eaLnBrk="0" hangingPunct="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eaLnBrk="0" hangingPunct="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eaLnBrk="0" hangingPunct="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eaLnBrk="0" hangingPunct="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eaLnBrk="1">
              <a:spcBef>
                <a:spcPct val="0"/>
              </a:spcBef>
              <a:buClrTx/>
              <a:buFontTx/>
              <a:buNone/>
            </a:pPr>
            <a:fld id="{61EC67EB-B67E-491D-B86A-05F9977BDAC2}" type="slidenum">
              <a:rPr lang="pl-PL" altLang="pl-PL" sz="1400"/>
              <a:pPr eaLnBrk="1">
                <a:spcBef>
                  <a:spcPct val="0"/>
                </a:spcBef>
                <a:buClrTx/>
                <a:buFontTx/>
                <a:buNone/>
              </a:pPr>
              <a:t>7</a:t>
            </a:fld>
            <a:endParaRPr lang="pl-PL" altLang="pl-PL" sz="1400"/>
          </a:p>
        </p:txBody>
      </p:sp>
      <p:sp>
        <p:nvSpPr>
          <p:cNvPr id="79875" name="Text Box 1">
            <a:extLst>
              <a:ext uri="{FF2B5EF4-FFF2-40B4-BE49-F238E27FC236}">
                <a16:creationId xmlns:a16="http://schemas.microsoft.com/office/drawing/2014/main" id="{037F55C8-ECCF-4A85-8FBD-04D0DD79D7B5}"/>
              </a:ext>
            </a:extLst>
          </p:cNvPr>
          <p:cNvSpPr txBox="1">
            <a:spLocks noChangeArrowheads="1"/>
          </p:cNvSpPr>
          <p:nvPr/>
        </p:nvSpPr>
        <p:spPr bwMode="auto">
          <a:xfrm>
            <a:off x="4278313" y="10155238"/>
            <a:ext cx="327183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084A1C5F-6478-48CF-ABE5-7E3B6711D70A}" type="slidenum">
              <a:rPr lang="pl-PL" altLang="pl-PL" sz="1400"/>
              <a:pPr algn="r" eaLnBrk="1">
                <a:lnSpc>
                  <a:spcPct val="95000"/>
                </a:lnSpc>
                <a:spcBef>
                  <a:spcPct val="0"/>
                </a:spcBef>
                <a:buClrTx/>
                <a:buFontTx/>
                <a:buNone/>
              </a:pPr>
              <a:t>7</a:t>
            </a:fld>
            <a:endParaRPr lang="pl-PL" altLang="pl-PL" sz="1400"/>
          </a:p>
        </p:txBody>
      </p:sp>
      <p:sp>
        <p:nvSpPr>
          <p:cNvPr id="79876" name="Rectangle 2">
            <a:extLst>
              <a:ext uri="{FF2B5EF4-FFF2-40B4-BE49-F238E27FC236}">
                <a16:creationId xmlns:a16="http://schemas.microsoft.com/office/drawing/2014/main" id="{B5C166FA-A976-429E-969A-E7EC014786C1}"/>
              </a:ext>
            </a:extLst>
          </p:cNvPr>
          <p:cNvSpPr>
            <a:spLocks noGrp="1" noRot="1" noChangeAspect="1" noChangeArrowheads="1" noTextEdit="1"/>
          </p:cNvSpPr>
          <p:nvPr>
            <p:ph type="sldImg"/>
          </p:nvPr>
        </p:nvSpPr>
        <p:spPr>
          <a:xfrm>
            <a:off x="1106488" y="812800"/>
            <a:ext cx="5341937" cy="4005263"/>
          </a:xfrm>
          <a:solidFill>
            <a:srgbClr val="FFFFFF"/>
          </a:solidFill>
          <a:ln>
            <a:solidFill>
              <a:srgbClr val="000000"/>
            </a:solidFill>
            <a:miter lim="800000"/>
            <a:headEnd/>
            <a:tailEnd/>
          </a:ln>
        </p:spPr>
      </p:sp>
      <p:sp>
        <p:nvSpPr>
          <p:cNvPr id="79877" name="Rectangle 3">
            <a:extLst>
              <a:ext uri="{FF2B5EF4-FFF2-40B4-BE49-F238E27FC236}">
                <a16:creationId xmlns:a16="http://schemas.microsoft.com/office/drawing/2014/main" id="{6A82D716-37EA-40D4-883F-E63368064FE3}"/>
              </a:ext>
            </a:extLst>
          </p:cNvPr>
          <p:cNvSpPr>
            <a:spLocks noGrp="1" noChangeArrowheads="1"/>
          </p:cNvSpPr>
          <p:nvPr>
            <p:ph type="body" idx="1"/>
          </p:nvPr>
        </p:nvSpPr>
        <p:spPr>
          <a:xfrm>
            <a:off x="755650" y="5078413"/>
            <a:ext cx="6045200" cy="4808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l-PL" altLang="pl-PL">
              <a:latin typeface="Times New Roman" panose="02020603050405020304" pitchFamily="18" charset="0"/>
            </a:endParaRPr>
          </a:p>
        </p:txBody>
      </p:sp>
    </p:spTree>
    <p:extLst>
      <p:ext uri="{BB962C8B-B14F-4D97-AF65-F5344CB8AC3E}">
        <p14:creationId xmlns:p14="http://schemas.microsoft.com/office/powerpoint/2010/main" val="770025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 Odpowiedzi zapisujemy na flipcharcie</a:t>
            </a:r>
          </a:p>
          <a:p>
            <a:endParaRPr lang="pl-PL" dirty="0"/>
          </a:p>
          <a:p>
            <a:r>
              <a:rPr lang="pl-PL" dirty="0"/>
              <a:t>  </a:t>
            </a:r>
          </a:p>
        </p:txBody>
      </p:sp>
      <p:sp>
        <p:nvSpPr>
          <p:cNvPr id="4" name="Symbol zastępczy numeru slajdu 3"/>
          <p:cNvSpPr>
            <a:spLocks noGrp="1"/>
          </p:cNvSpPr>
          <p:nvPr>
            <p:ph type="sldNum" sz="quarter" idx="10"/>
          </p:nvPr>
        </p:nvSpPr>
        <p:spPr/>
        <p:txBody>
          <a:bodyPr/>
          <a:lstStyle/>
          <a:p>
            <a:pPr>
              <a:defRPr/>
            </a:pPr>
            <a:fld id="{730B2992-E068-45EF-9BEB-EBA44571483F}" type="slidenum">
              <a:rPr lang="pl-PL" smtClean="0"/>
              <a:pPr>
                <a:defRPr/>
              </a:pPr>
              <a:t>8</a:t>
            </a:fld>
            <a:endParaRPr lang="pl-PL"/>
          </a:p>
        </p:txBody>
      </p:sp>
    </p:spTree>
    <p:extLst>
      <p:ext uri="{BB962C8B-B14F-4D97-AF65-F5344CB8AC3E}">
        <p14:creationId xmlns:p14="http://schemas.microsoft.com/office/powerpoint/2010/main" val="2708862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Dyskusja na forum- bez przymusu</a:t>
            </a:r>
          </a:p>
        </p:txBody>
      </p:sp>
      <p:sp>
        <p:nvSpPr>
          <p:cNvPr id="4" name="Symbol zastępczy numeru slajdu 3"/>
          <p:cNvSpPr>
            <a:spLocks noGrp="1"/>
          </p:cNvSpPr>
          <p:nvPr>
            <p:ph type="sldNum" sz="quarter" idx="10"/>
          </p:nvPr>
        </p:nvSpPr>
        <p:spPr/>
        <p:txBody>
          <a:bodyPr/>
          <a:lstStyle/>
          <a:p>
            <a:pPr>
              <a:defRPr/>
            </a:pPr>
            <a:fld id="{730B2992-E068-45EF-9BEB-EBA44571483F}" type="slidenum">
              <a:rPr lang="pl-PL" smtClean="0"/>
              <a:pPr>
                <a:defRPr/>
              </a:pPr>
              <a:t>9</a:t>
            </a:fld>
            <a:endParaRPr lang="pl-PL"/>
          </a:p>
        </p:txBody>
      </p:sp>
    </p:spTree>
    <p:extLst>
      <p:ext uri="{BB962C8B-B14F-4D97-AF65-F5344CB8AC3E}">
        <p14:creationId xmlns:p14="http://schemas.microsoft.com/office/powerpoint/2010/main" val="3714170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A5333D3B-7A64-4C94-9781-41BADC83F1D6}" type="slidenum">
              <a:rPr lang="pl-PL" smtClean="0"/>
              <a:pPr/>
              <a:t>10</a:t>
            </a:fld>
            <a:endParaRPr lang="pl-PL"/>
          </a:p>
        </p:txBody>
      </p:sp>
    </p:spTree>
    <p:extLst>
      <p:ext uri="{BB962C8B-B14F-4D97-AF65-F5344CB8AC3E}">
        <p14:creationId xmlns:p14="http://schemas.microsoft.com/office/powerpoint/2010/main" val="70427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92500" lnSpcReduction="20000"/>
          </a:bodyPr>
          <a:lstStyle/>
          <a:p>
            <a:r>
              <a:rPr lang="pl-PL" i="1" dirty="0"/>
              <a:t>Preambuła</a:t>
            </a:r>
            <a:r>
              <a:rPr lang="pl-PL" dirty="0"/>
              <a:t> </a:t>
            </a:r>
            <a:br>
              <a:rPr lang="pl-PL" dirty="0"/>
            </a:br>
            <a:r>
              <a:rPr lang="pl-PL" dirty="0"/>
              <a:t>W trosce o byt i przyszłość naszej Ojczyzny, odzyskawszy w 1989 roku możliwość suwerennego i demokratycznego stanowienia o Jej losie, </a:t>
            </a:r>
          </a:p>
          <a:p>
            <a:r>
              <a:rPr lang="pl-PL" u="sng" dirty="0"/>
              <a:t>my, Naród Polski - wszyscy obywatele Rzeczypospolitej</a:t>
            </a:r>
            <a:r>
              <a:rPr lang="pl-PL" dirty="0"/>
              <a:t>, zarówno wierzący w Boga będącego źródłem prawdy, sprawiedliwości, dobra i piękna, jak i nie podzielający tej wiary, a te uniwersalne wartości wywodzący z innych źródeł, równi w prawach i w powinnościach wobec dobra wspólnego - Polski, </a:t>
            </a:r>
          </a:p>
          <a:p>
            <a:r>
              <a:rPr lang="pl-PL" dirty="0"/>
              <a:t>wdzięczni naszym przodkom za ich pracę, za walkę o niepodległość okupioną ogromnymi ofiarami, za kulturę zakorzenioną w chrześcijańskim dziedzictwie Narodu i ogólnoludzkich wartościach, nawiązując do najlepszych tradycji Pierwszej i Drugiej Rzeczypospolitej, zobowiązani, by przekazać przyszłym pokoleniom wszystko, co cenne z ponad tysiącletniego dorobku, złączeni więzami wspólnoty z naszymi rodakami rozsianymi po świecie, </a:t>
            </a:r>
          </a:p>
          <a:p>
            <a:r>
              <a:rPr lang="pl-PL" dirty="0"/>
              <a:t>świadomi potrzeby współpracy ze wszystkimi krajami dla dobra Rodziny Ludzkiej, pomni gorzkich doświadczeń z czasów, gdy podstawowe wolności i prawa człowieka były w naszej Ojczyźnie łamane, pragnąc na zawsze zagwarantować prawa obywatelskie, a działaniu instytucji publicznych zapewnić rzetelność i sprawność, w poczuciu odpowiedzialności przed Bogiem lub przed własnym sumieniem, ustanawiamy Konstytucję Rzeczypospolitej Polskiej jako prawa podstawowe dla państwa </a:t>
            </a:r>
            <a:r>
              <a:rPr lang="pl-PL" u="sng" dirty="0"/>
              <a:t>oparte na poszanowaniu wolności i sprawiedliwości, współdziałaniu władz, dialogu społecznym oraz na zasadzie pomocniczości umacniającej uprawnienia obywateli i ich wspólnot</a:t>
            </a:r>
            <a:r>
              <a:rPr lang="pl-PL" dirty="0"/>
              <a:t>. </a:t>
            </a:r>
          </a:p>
          <a:p>
            <a:r>
              <a:rPr lang="pl-PL" dirty="0"/>
              <a:t>Wszystkich, którzy dla dobra Trzeciej Rzeczypospolitej tę Konstytucję będą stosowali, wzywamy, aby czynili to, dbając o zachowanie przyrodzonej godności człowieka, jego prawa do wolności i obowiązku solidarności z innymi, a poszanowanie tych zasad mieli za niewzruszoną podstawę Rzeczypospolitej Polskiej. </a:t>
            </a:r>
          </a:p>
          <a:p>
            <a:endParaRPr lang="pl-PL" dirty="0"/>
          </a:p>
        </p:txBody>
      </p:sp>
      <p:sp>
        <p:nvSpPr>
          <p:cNvPr id="4" name="Symbol zastępczy numeru slajdu 3"/>
          <p:cNvSpPr>
            <a:spLocks noGrp="1"/>
          </p:cNvSpPr>
          <p:nvPr>
            <p:ph type="sldNum" sz="quarter" idx="10"/>
          </p:nvPr>
        </p:nvSpPr>
        <p:spPr/>
        <p:txBody>
          <a:bodyPr/>
          <a:lstStyle/>
          <a:p>
            <a:pPr>
              <a:defRPr/>
            </a:pPr>
            <a:fld id="{730B2992-E068-45EF-9BEB-EBA44571483F}" type="slidenum">
              <a:rPr lang="pl-PL" smtClean="0"/>
              <a:pPr>
                <a:defRPr/>
              </a:pPr>
              <a:t>11</a:t>
            </a:fld>
            <a:endParaRPr lang="pl-PL"/>
          </a:p>
        </p:txBody>
      </p:sp>
    </p:spTree>
    <p:extLst>
      <p:ext uri="{BB962C8B-B14F-4D97-AF65-F5344CB8AC3E}">
        <p14:creationId xmlns:p14="http://schemas.microsoft.com/office/powerpoint/2010/main" val="16982826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4" name="Obraz 3" descr="Obraz zawierający zrzut ekranu&#10;&#10;Opis wygenerowany przy bardzo wysokim poziomie pewności">
            <a:extLst>
              <a:ext uri="{FF2B5EF4-FFF2-40B4-BE49-F238E27FC236}">
                <a16:creationId xmlns:a16="http://schemas.microsoft.com/office/drawing/2014/main" id="{8A1AD01A-9137-498C-816C-E5C70A55BF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498"/>
            <a:ext cx="9144000" cy="6839003"/>
          </a:xfrm>
          <a:prstGeom prst="rect">
            <a:avLst/>
          </a:prstGeom>
        </p:spPr>
      </p:pic>
      <p:sp>
        <p:nvSpPr>
          <p:cNvPr id="4098" name="Rectangle 2"/>
          <p:cNvSpPr>
            <a:spLocks noGrp="1" noChangeArrowheads="1"/>
          </p:cNvSpPr>
          <p:nvPr>
            <p:ph type="ctrTitle"/>
          </p:nvPr>
        </p:nvSpPr>
        <p:spPr>
          <a:xfrm>
            <a:off x="395536" y="3429000"/>
            <a:ext cx="7920880" cy="1512168"/>
          </a:xfrm>
          <a:effectLst/>
        </p:spPr>
        <p:txBody>
          <a:bodyPr/>
          <a:lstStyle>
            <a:lvl1pPr algn="l">
              <a:defRPr sz="4000">
                <a:solidFill>
                  <a:schemeClr val="bg1"/>
                </a:solidFill>
                <a:effectLst/>
              </a:defRPr>
            </a:lvl1pPr>
          </a:lstStyle>
          <a:p>
            <a:r>
              <a:rPr lang="pl-PL"/>
              <a:t>Kliknij, aby edytować styl</a:t>
            </a:r>
            <a:endParaRPr lang="pl-PL" dirty="0"/>
          </a:p>
        </p:txBody>
      </p:sp>
      <p:sp>
        <p:nvSpPr>
          <p:cNvPr id="4099" name="Rectangle 3"/>
          <p:cNvSpPr>
            <a:spLocks noGrp="1" noChangeArrowheads="1"/>
          </p:cNvSpPr>
          <p:nvPr>
            <p:ph type="subTitle" idx="1"/>
          </p:nvPr>
        </p:nvSpPr>
        <p:spPr>
          <a:xfrm>
            <a:off x="395536" y="4256211"/>
            <a:ext cx="7920880" cy="720080"/>
          </a:xfrm>
          <a:effectLst/>
        </p:spPr>
        <p:txBody>
          <a:bodyPr/>
          <a:lstStyle>
            <a:lvl1pPr marL="0" indent="0" algn="l">
              <a:spcBef>
                <a:spcPts val="0"/>
              </a:spcBef>
              <a:buFontTx/>
              <a:buNone/>
              <a:defRPr sz="2200">
                <a:solidFill>
                  <a:schemeClr val="bg1"/>
                </a:solidFill>
                <a:latin typeface="+mj-lt"/>
                <a:cs typeface="Calibri" panose="020F0502020204030204" pitchFamily="34" charset="0"/>
              </a:defRPr>
            </a:lvl1pPr>
          </a:lstStyle>
          <a:p>
            <a:r>
              <a:rPr lang="pl-PL"/>
              <a:t>Kliknij, aby edytować styl wzorca podtytułu</a:t>
            </a:r>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1_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p>
        </p:txBody>
      </p:sp>
      <p:sp>
        <p:nvSpPr>
          <p:cNvPr id="4" name="Rectangle 5"/>
          <p:cNvSpPr>
            <a:spLocks noGrp="1" noChangeArrowheads="1"/>
          </p:cNvSpPr>
          <p:nvPr>
            <p:ph type="ftr" sz="quarter" idx="11"/>
          </p:nvPr>
        </p:nvSpPr>
        <p:spPr>
          <a:ln/>
        </p:spPr>
        <p:txBody>
          <a:bodyPr/>
          <a:lstStyle>
            <a:lvl1pPr>
              <a:defRPr/>
            </a:lvl1pPr>
          </a:lstStyle>
          <a:p>
            <a:pPr>
              <a:defRPr/>
            </a:pPr>
            <a:endParaRPr lang="pl-PL"/>
          </a:p>
        </p:txBody>
      </p:sp>
      <p:sp>
        <p:nvSpPr>
          <p:cNvPr id="5" name="Rectangle 6"/>
          <p:cNvSpPr>
            <a:spLocks noGrp="1" noChangeArrowheads="1"/>
          </p:cNvSpPr>
          <p:nvPr>
            <p:ph type="sldNum" sz="quarter" idx="12"/>
          </p:nvPr>
        </p:nvSpPr>
        <p:spPr>
          <a:ln/>
        </p:spPr>
        <p:txBody>
          <a:bodyPr/>
          <a:lstStyle>
            <a:lvl1pPr>
              <a:defRPr/>
            </a:lvl1pPr>
          </a:lstStyle>
          <a:p>
            <a:pPr>
              <a:defRPr/>
            </a:pPr>
            <a:fld id="{4AF06B9E-9D1F-4C3A-8461-3BE0E73249D5}" type="slidenum">
              <a:rPr lang="pl-PL" altLang="pl-PL"/>
              <a:pPr>
                <a:defRPr/>
              </a:pPr>
              <a:t>‹#›</a:t>
            </a:fld>
            <a:endParaRPr lang="pl-PL" altLang="pl-PL"/>
          </a:p>
        </p:txBody>
      </p:sp>
    </p:spTree>
    <p:extLst>
      <p:ext uri="{BB962C8B-B14F-4D97-AF65-F5344CB8AC3E}">
        <p14:creationId xmlns:p14="http://schemas.microsoft.com/office/powerpoint/2010/main" val="230082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053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8482E5F6-E72E-4ABC-9BB7-CEF1A8FD0287}" type="slidenum">
              <a:rPr lang="pl-PL" altLang="pl-PL"/>
              <a:pPr>
                <a:defRPr/>
              </a:pPr>
              <a:t>‹#›</a:t>
            </a:fld>
            <a:endParaRPr lang="pl-PL" altLang="pl-PL"/>
          </a:p>
        </p:txBody>
      </p:sp>
    </p:spTree>
    <p:extLst>
      <p:ext uri="{BB962C8B-B14F-4D97-AF65-F5344CB8AC3E}">
        <p14:creationId xmlns:p14="http://schemas.microsoft.com/office/powerpoint/2010/main" val="4217988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179512" y="260648"/>
            <a:ext cx="7128792" cy="792088"/>
          </a:xfrm>
          <a:effectLst/>
        </p:spPr>
        <p:txBody>
          <a:bodyPr/>
          <a:lstStyle>
            <a:lvl1pPr>
              <a:defRPr b="0">
                <a:solidFill>
                  <a:srgbClr val="4062B3"/>
                </a:solidFill>
              </a:defRPr>
            </a:lvl1pPr>
          </a:lstStyle>
          <a:p>
            <a:r>
              <a:rPr lang="pl-PL"/>
              <a:t>Kliknij, aby edytować styl</a:t>
            </a:r>
            <a:endParaRPr lang="pl-PL" dirty="0"/>
          </a:p>
        </p:txBody>
      </p:sp>
      <p:sp>
        <p:nvSpPr>
          <p:cNvPr id="3" name="Symbol zastępczy zawartości 2"/>
          <p:cNvSpPr>
            <a:spLocks noGrp="1"/>
          </p:cNvSpPr>
          <p:nvPr>
            <p:ph idx="1"/>
          </p:nvPr>
        </p:nvSpPr>
        <p:spPr>
          <a:xfrm>
            <a:off x="179834" y="1124744"/>
            <a:ext cx="8784654" cy="4824536"/>
          </a:xfrm>
        </p:spPr>
        <p:txBody>
          <a:bodyPr/>
          <a:lstStyle>
            <a:lvl1pPr marL="0" indent="0">
              <a:spcBef>
                <a:spcPts val="0"/>
              </a:spcBef>
              <a:buFontTx/>
              <a:buNone/>
              <a:defRPr/>
            </a:lvl1pPr>
            <a:lvl2pPr marL="268288" indent="-268288">
              <a:defRPr/>
            </a:lvl2pPr>
            <a:lvl4pPr>
              <a:defRPr>
                <a:solidFill>
                  <a:schemeClr val="tx1">
                    <a:lumMod val="65000"/>
                    <a:lumOff val="35000"/>
                  </a:schemeClr>
                </a:solidFill>
              </a:defRPr>
            </a:lvl4pPr>
            <a:lvl5pPr>
              <a:defRPr>
                <a:solidFill>
                  <a:srgbClr val="445870"/>
                </a:solidFill>
              </a:defRPr>
            </a:lvl5pPr>
          </a:lstStyle>
          <a:p>
            <a:pPr lvl="0"/>
            <a:r>
              <a:rPr lang="pl-PL"/>
              <a:t>Edytuj style wzorca tekstu</a:t>
            </a:r>
          </a:p>
          <a:p>
            <a:pPr lvl="1"/>
            <a:r>
              <a:rPr lang="pl-PL"/>
              <a:t>Drugi poziom</a:t>
            </a:r>
          </a:p>
          <a:p>
            <a:pPr lvl="2"/>
            <a:r>
              <a:rPr lang="pl-PL"/>
              <a:t>Trzeci poziom</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ylko tytuł">
    <p:spTree>
      <p:nvGrpSpPr>
        <p:cNvPr id="1" name=""/>
        <p:cNvGrpSpPr/>
        <p:nvPr/>
      </p:nvGrpSpPr>
      <p:grpSpPr>
        <a:xfrm>
          <a:off x="0" y="0"/>
          <a:ext cx="0" cy="0"/>
          <a:chOff x="0" y="0"/>
          <a:chExt cx="0" cy="0"/>
        </a:xfrm>
      </p:grpSpPr>
      <p:pic>
        <p:nvPicPr>
          <p:cNvPr id="4" name="Obraz 3" descr="Obraz zawierający zrzut ekranu&#10;&#10;Opis wygenerowany przy bardzo wysokim poziomie pewności">
            <a:extLst>
              <a:ext uri="{FF2B5EF4-FFF2-40B4-BE49-F238E27FC236}">
                <a16:creationId xmlns:a16="http://schemas.microsoft.com/office/drawing/2014/main" id="{9833D434-4E0C-4B07-99CE-8B2B301EBF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498"/>
            <a:ext cx="9144000" cy="683900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pic>
        <p:nvPicPr>
          <p:cNvPr id="4" name="Obraz 3" descr="Obraz zawierający zrzut ekranu&#10;&#10;Opis wygenerowany przy wysokim poziomie pewności">
            <a:extLst>
              <a:ext uri="{FF2B5EF4-FFF2-40B4-BE49-F238E27FC236}">
                <a16:creationId xmlns:a16="http://schemas.microsoft.com/office/drawing/2014/main" id="{6FF588FE-C493-450E-AE07-4795519BAB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498"/>
            <a:ext cx="9144000" cy="683900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Układ niestandardowy">
    <p:spTree>
      <p:nvGrpSpPr>
        <p:cNvPr id="1" name=""/>
        <p:cNvGrpSpPr/>
        <p:nvPr/>
      </p:nvGrpSpPr>
      <p:grpSpPr>
        <a:xfrm>
          <a:off x="0" y="0"/>
          <a:ext cx="0" cy="0"/>
          <a:chOff x="0" y="0"/>
          <a:chExt cx="0" cy="0"/>
        </a:xfrm>
      </p:grpSpPr>
      <p:pic>
        <p:nvPicPr>
          <p:cNvPr id="4" name="Obraz 3" descr="Obraz zawierający sprzęt elektroniczny, zrzut ekranu&#10;&#10;Opis wygenerowany przy wysokim poziomie pewności">
            <a:extLst>
              <a:ext uri="{FF2B5EF4-FFF2-40B4-BE49-F238E27FC236}">
                <a16:creationId xmlns:a16="http://schemas.microsoft.com/office/drawing/2014/main" id="{BAC1E49C-7DC8-41EA-AFCD-B2C5DDB996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498"/>
            <a:ext cx="9144000" cy="6839003"/>
          </a:xfrm>
          <a:prstGeom prst="rect">
            <a:avLst/>
          </a:prstGeom>
        </p:spPr>
      </p:pic>
    </p:spTree>
    <p:extLst>
      <p:ext uri="{BB962C8B-B14F-4D97-AF65-F5344CB8AC3E}">
        <p14:creationId xmlns:p14="http://schemas.microsoft.com/office/powerpoint/2010/main" val="2873226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Układ niestandardowy">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A531BC54-A1C8-451D-9FEA-31665ACEFB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498"/>
            <a:ext cx="9144000" cy="6839003"/>
          </a:xfrm>
          <a:prstGeom prst="rect">
            <a:avLst/>
          </a:prstGeom>
        </p:spPr>
      </p:pic>
    </p:spTree>
    <p:extLst>
      <p:ext uri="{BB962C8B-B14F-4D97-AF65-F5344CB8AC3E}">
        <p14:creationId xmlns:p14="http://schemas.microsoft.com/office/powerpoint/2010/main" val="3093712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Układ niestandardow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763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Układ niestandardowy">
    <p:spTree>
      <p:nvGrpSpPr>
        <p:cNvPr id="1" name=""/>
        <p:cNvGrpSpPr/>
        <p:nvPr/>
      </p:nvGrpSpPr>
      <p:grpSpPr>
        <a:xfrm>
          <a:off x="0" y="0"/>
          <a:ext cx="0" cy="0"/>
          <a:chOff x="0" y="0"/>
          <a:chExt cx="0" cy="0"/>
        </a:xfrm>
      </p:grpSpPr>
      <p:pic>
        <p:nvPicPr>
          <p:cNvPr id="4" name="Obraz 3" descr="Obraz zawierający zrzut ekranu&#10;&#10;Opis wygenerowany przy bardzo wysokim poziomie pewności">
            <a:extLst>
              <a:ext uri="{FF2B5EF4-FFF2-40B4-BE49-F238E27FC236}">
                <a16:creationId xmlns:a16="http://schemas.microsoft.com/office/drawing/2014/main" id="{9C7B2BA0-A519-490D-8CBC-2341E340D5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498"/>
            <a:ext cx="9144000" cy="6839003"/>
          </a:xfrm>
          <a:prstGeom prst="rect">
            <a:avLst/>
          </a:prstGeom>
        </p:spPr>
      </p:pic>
    </p:spTree>
    <p:extLst>
      <p:ext uri="{BB962C8B-B14F-4D97-AF65-F5344CB8AC3E}">
        <p14:creationId xmlns:p14="http://schemas.microsoft.com/office/powerpoint/2010/main" val="220726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Układ niestandardowy">
    <p:spTree>
      <p:nvGrpSpPr>
        <p:cNvPr id="1" name=""/>
        <p:cNvGrpSpPr/>
        <p:nvPr/>
      </p:nvGrpSpPr>
      <p:grpSpPr>
        <a:xfrm>
          <a:off x="0" y="0"/>
          <a:ext cx="0" cy="0"/>
          <a:chOff x="0" y="0"/>
          <a:chExt cx="0" cy="0"/>
        </a:xfrm>
      </p:grpSpPr>
      <p:pic>
        <p:nvPicPr>
          <p:cNvPr id="4" name="Obraz 3" descr="Obraz zawierający zrzut ekranu&#10;&#10;Opis wygenerowany przy bardzo wysokim poziomie pewności">
            <a:extLst>
              <a:ext uri="{FF2B5EF4-FFF2-40B4-BE49-F238E27FC236}">
                <a16:creationId xmlns:a16="http://schemas.microsoft.com/office/drawing/2014/main" id="{EC0A35C3-D6E2-48D8-B2F3-4FFD39931F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498"/>
            <a:ext cx="9144000" cy="6839003"/>
          </a:xfrm>
          <a:prstGeom prst="rect">
            <a:avLst/>
          </a:prstGeom>
        </p:spPr>
      </p:pic>
    </p:spTree>
    <p:extLst>
      <p:ext uri="{BB962C8B-B14F-4D97-AF65-F5344CB8AC3E}">
        <p14:creationId xmlns:p14="http://schemas.microsoft.com/office/powerpoint/2010/main" val="675273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az 3" descr="Obraz zawierający zrzut ekranu&#10;&#10;Opis wygenerowany przy bardzo wysokim poziomie pewności">
            <a:extLst>
              <a:ext uri="{FF2B5EF4-FFF2-40B4-BE49-F238E27FC236}">
                <a16:creationId xmlns:a16="http://schemas.microsoft.com/office/drawing/2014/main" id="{B0AB0ADE-4E8E-45EC-AB50-B22BC400539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9498"/>
            <a:ext cx="9144000" cy="6839003"/>
          </a:xfrm>
          <a:prstGeom prst="rect">
            <a:avLst/>
          </a:prstGeom>
        </p:spPr>
      </p:pic>
      <p:sp>
        <p:nvSpPr>
          <p:cNvPr id="1026" name="Rectangle 2"/>
          <p:cNvSpPr>
            <a:spLocks noGrp="1" noChangeArrowheads="1"/>
          </p:cNvSpPr>
          <p:nvPr>
            <p:ph type="title"/>
          </p:nvPr>
        </p:nvSpPr>
        <p:spPr bwMode="auto">
          <a:xfrm>
            <a:off x="179512" y="260648"/>
            <a:ext cx="7200800" cy="792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dirty="0"/>
              <a:t>Kliknij, aby edytować styl wzorca tytułu</a:t>
            </a:r>
          </a:p>
        </p:txBody>
      </p:sp>
      <p:sp>
        <p:nvSpPr>
          <p:cNvPr id="1027" name="Rectangle 3"/>
          <p:cNvSpPr>
            <a:spLocks noGrp="1" noChangeArrowheads="1"/>
          </p:cNvSpPr>
          <p:nvPr>
            <p:ph type="body" idx="1"/>
          </p:nvPr>
        </p:nvSpPr>
        <p:spPr bwMode="auto">
          <a:xfrm>
            <a:off x="178868" y="1124744"/>
            <a:ext cx="8713612" cy="4563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dirty="0"/>
              <a:t>Kliknij, aby edytować style wzorca tekstu</a:t>
            </a:r>
          </a:p>
          <a:p>
            <a:pPr lvl="1"/>
            <a:r>
              <a:rPr lang="pl-PL" dirty="0"/>
              <a:t>Drugi poziom</a:t>
            </a:r>
          </a:p>
          <a:p>
            <a:pPr lvl="2"/>
            <a:r>
              <a:rPr lang="pl-PL" dirty="0"/>
              <a:t>Trzeci poziom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 id="2147483657" r:id="rId6"/>
    <p:sldLayoutId id="2147483659" r:id="rId7"/>
    <p:sldLayoutId id="2147483658" r:id="rId8"/>
    <p:sldLayoutId id="2147483660" r:id="rId9"/>
    <p:sldLayoutId id="2147483661" r:id="rId10"/>
    <p:sldLayoutId id="2147483662" r:id="rId11"/>
    <p:sldLayoutId id="2147483663" r:id="rId12"/>
  </p:sldLayoutIdLst>
  <p:txStyles>
    <p:titleStyle>
      <a:lvl1pPr algn="l" rtl="0" eaLnBrk="1" fontAlgn="base" hangingPunct="1">
        <a:spcBef>
          <a:spcPct val="0"/>
        </a:spcBef>
        <a:spcAft>
          <a:spcPct val="0"/>
        </a:spcAft>
        <a:defRPr sz="3200" b="0">
          <a:solidFill>
            <a:srgbClr val="4062B3"/>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3600" b="1">
          <a:solidFill>
            <a:srgbClr val="142C62"/>
          </a:solidFill>
          <a:latin typeface="Tahoma" pitchFamily="34" charset="0"/>
        </a:defRPr>
      </a:lvl2pPr>
      <a:lvl3pPr algn="l" rtl="0" eaLnBrk="1" fontAlgn="base" hangingPunct="1">
        <a:spcBef>
          <a:spcPct val="0"/>
        </a:spcBef>
        <a:spcAft>
          <a:spcPct val="0"/>
        </a:spcAft>
        <a:defRPr sz="3600" b="1">
          <a:solidFill>
            <a:srgbClr val="142C62"/>
          </a:solidFill>
          <a:latin typeface="Tahoma" pitchFamily="34" charset="0"/>
        </a:defRPr>
      </a:lvl3pPr>
      <a:lvl4pPr algn="l" rtl="0" eaLnBrk="1" fontAlgn="base" hangingPunct="1">
        <a:spcBef>
          <a:spcPct val="0"/>
        </a:spcBef>
        <a:spcAft>
          <a:spcPct val="0"/>
        </a:spcAft>
        <a:defRPr sz="3600" b="1">
          <a:solidFill>
            <a:srgbClr val="142C62"/>
          </a:solidFill>
          <a:latin typeface="Tahoma" pitchFamily="34" charset="0"/>
        </a:defRPr>
      </a:lvl4pPr>
      <a:lvl5pPr algn="l" rtl="0" eaLnBrk="1" fontAlgn="base" hangingPunct="1">
        <a:spcBef>
          <a:spcPct val="0"/>
        </a:spcBef>
        <a:spcAft>
          <a:spcPct val="0"/>
        </a:spcAft>
        <a:defRPr sz="3600" b="1">
          <a:solidFill>
            <a:srgbClr val="142C62"/>
          </a:solidFill>
          <a:latin typeface="Tahoma" pitchFamily="34" charset="0"/>
        </a:defRPr>
      </a:lvl5pPr>
      <a:lvl6pPr marL="457200" algn="l" rtl="0" eaLnBrk="1" fontAlgn="base" hangingPunct="1">
        <a:spcBef>
          <a:spcPct val="0"/>
        </a:spcBef>
        <a:spcAft>
          <a:spcPct val="0"/>
        </a:spcAft>
        <a:defRPr sz="3600" b="1">
          <a:solidFill>
            <a:srgbClr val="142C62"/>
          </a:solidFill>
          <a:latin typeface="Tahoma" pitchFamily="34" charset="0"/>
        </a:defRPr>
      </a:lvl6pPr>
      <a:lvl7pPr marL="914400" algn="l" rtl="0" eaLnBrk="1" fontAlgn="base" hangingPunct="1">
        <a:spcBef>
          <a:spcPct val="0"/>
        </a:spcBef>
        <a:spcAft>
          <a:spcPct val="0"/>
        </a:spcAft>
        <a:defRPr sz="3600" b="1">
          <a:solidFill>
            <a:srgbClr val="142C62"/>
          </a:solidFill>
          <a:latin typeface="Tahoma" pitchFamily="34" charset="0"/>
        </a:defRPr>
      </a:lvl7pPr>
      <a:lvl8pPr marL="1371600" algn="l" rtl="0" eaLnBrk="1" fontAlgn="base" hangingPunct="1">
        <a:spcBef>
          <a:spcPct val="0"/>
        </a:spcBef>
        <a:spcAft>
          <a:spcPct val="0"/>
        </a:spcAft>
        <a:defRPr sz="3600" b="1">
          <a:solidFill>
            <a:srgbClr val="142C62"/>
          </a:solidFill>
          <a:latin typeface="Tahoma" pitchFamily="34" charset="0"/>
        </a:defRPr>
      </a:lvl8pPr>
      <a:lvl9pPr marL="1828800" algn="l" rtl="0" eaLnBrk="1" fontAlgn="base" hangingPunct="1">
        <a:spcBef>
          <a:spcPct val="0"/>
        </a:spcBef>
        <a:spcAft>
          <a:spcPct val="0"/>
        </a:spcAft>
        <a:defRPr sz="3600" b="1">
          <a:solidFill>
            <a:srgbClr val="142C62"/>
          </a:solidFill>
          <a:latin typeface="Tahoma" pitchFamily="34" charset="0"/>
        </a:defRPr>
      </a:lvl9pPr>
    </p:titleStyle>
    <p:bodyStyle>
      <a:lvl1pPr marL="0" indent="0" algn="l" rtl="0" eaLnBrk="1" fontAlgn="base" hangingPunct="1">
        <a:spcBef>
          <a:spcPts val="0"/>
        </a:spcBef>
        <a:spcAft>
          <a:spcPct val="0"/>
        </a:spcAft>
        <a:buFontTx/>
        <a:buNone/>
        <a:defRPr sz="2400" b="0">
          <a:solidFill>
            <a:srgbClr val="404040"/>
          </a:solidFill>
          <a:latin typeface="Calibri" panose="020F0502020204030204" pitchFamily="34" charset="0"/>
          <a:ea typeface="+mn-ea"/>
          <a:cs typeface="Calibri" panose="020F0502020204030204" pitchFamily="34" charset="0"/>
        </a:defRPr>
      </a:lvl1pPr>
      <a:lvl2pPr marL="358775" indent="-358775" algn="l" rtl="0" eaLnBrk="1" fontAlgn="base" hangingPunct="1">
        <a:spcBef>
          <a:spcPct val="20000"/>
        </a:spcBef>
        <a:spcAft>
          <a:spcPct val="0"/>
        </a:spcAft>
        <a:buClr>
          <a:srgbClr val="4062B3"/>
        </a:buClr>
        <a:buSzPct val="120000"/>
        <a:buFont typeface="Calibri" panose="020F0502020204030204" pitchFamily="34" charset="0"/>
        <a:buChar char="&gt;"/>
        <a:defRPr sz="2400">
          <a:solidFill>
            <a:srgbClr val="404040"/>
          </a:solidFill>
          <a:latin typeface="Calibri" panose="020F0502020204030204" pitchFamily="34" charset="0"/>
          <a:cs typeface="Calibri" panose="020F0502020204030204" pitchFamily="34" charset="0"/>
        </a:defRPr>
      </a:lvl2pPr>
      <a:lvl3pPr marL="623888" indent="-265113" algn="l" rtl="0" eaLnBrk="1" fontAlgn="base" hangingPunct="1">
        <a:spcBef>
          <a:spcPct val="20000"/>
        </a:spcBef>
        <a:spcAft>
          <a:spcPct val="0"/>
        </a:spcAft>
        <a:buClr>
          <a:srgbClr val="3D76C4"/>
        </a:buClr>
        <a:buSzPct val="107000"/>
        <a:buFont typeface="Calibri" panose="020F0502020204030204" pitchFamily="34" charset="0"/>
        <a:buChar char="&gt;"/>
        <a:tabLst>
          <a:tab pos="981075" algn="l"/>
        </a:tabLst>
        <a:defRPr sz="2000">
          <a:solidFill>
            <a:srgbClr val="404040"/>
          </a:solidFill>
          <a:latin typeface="Calibri" panose="020F0502020204030204" pitchFamily="34" charset="0"/>
          <a:cs typeface="Calibri" panose="020F0502020204030204" pitchFamily="34" charset="0"/>
        </a:defRPr>
      </a:lvl3pPr>
      <a:lvl4pPr marL="1600200" indent="-228600" algn="l" rtl="0" eaLnBrk="1" fontAlgn="base" hangingPunct="1">
        <a:spcBef>
          <a:spcPct val="20000"/>
        </a:spcBef>
        <a:spcAft>
          <a:spcPct val="0"/>
        </a:spcAft>
        <a:buChar char="–"/>
        <a:defRPr sz="2000">
          <a:solidFill>
            <a:schemeClr val="tx1">
              <a:lumMod val="65000"/>
              <a:lumOff val="35000"/>
            </a:schemeClr>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partycypacjaobywatelska.pl/abc-partycypacji/"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fJRxomJ6Y3k&amp;index=25&amp;list=PLSHIqPCSNDscHEf5-JEvJ4vGz00DdLSvv"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partycypacjaobywatelska.pl/abc-partycypacji/"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artezanal.com/blog/emma-e-emily/" TargetMode="External"/><Relationship Id="rId2" Type="http://schemas.openxmlformats.org/officeDocument/2006/relationships/image" Target="../media/image7.jpg&amp;ehk=1SMcv66ncFsb8lEE1gMCiA&amp;r=0&amp;pid=OfficeInsert"/><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2A99708-5BBD-4CE8-9274-A4C272A9088F}"/>
              </a:ext>
            </a:extLst>
          </p:cNvPr>
          <p:cNvSpPr>
            <a:spLocks noGrp="1"/>
          </p:cNvSpPr>
          <p:nvPr>
            <p:ph type="ctrTitle" idx="4294967295"/>
          </p:nvPr>
        </p:nvSpPr>
        <p:spPr>
          <a:xfrm>
            <a:off x="395536" y="1412777"/>
            <a:ext cx="8208912" cy="3096344"/>
          </a:xfrm>
        </p:spPr>
        <p:txBody>
          <a:bodyPr/>
          <a:lstStyle/>
          <a:p>
            <a:r>
              <a:rPr lang="pl-PL" sz="2000" dirty="0">
                <a:solidFill>
                  <a:schemeClr val="bg1"/>
                </a:solidFill>
              </a:rPr>
              <a:t>Projekt realizowany pod nadzorem Ministerstwa Edukacji Narodowej</a:t>
            </a:r>
            <a:br>
              <a:rPr lang="pl-PL" sz="2000" dirty="0">
                <a:solidFill>
                  <a:srgbClr val="3E4E5C"/>
                </a:solidFill>
              </a:rPr>
            </a:br>
            <a:br>
              <a:rPr lang="pl-PL" sz="2000" dirty="0">
                <a:solidFill>
                  <a:srgbClr val="3E4E5C"/>
                </a:solidFill>
              </a:rPr>
            </a:br>
            <a:br>
              <a:rPr lang="pl-PL" sz="2000" dirty="0">
                <a:solidFill>
                  <a:srgbClr val="3E4E5C"/>
                </a:solidFill>
              </a:rPr>
            </a:br>
            <a:br>
              <a:rPr lang="pl-PL" sz="2000" dirty="0">
                <a:solidFill>
                  <a:srgbClr val="3E4E5C"/>
                </a:solidFill>
              </a:rPr>
            </a:br>
            <a:r>
              <a:rPr lang="pl-PL" sz="3600" b="1" dirty="0">
                <a:solidFill>
                  <a:schemeClr val="bg1"/>
                </a:solidFill>
              </a:rPr>
              <a:t>VULCAN kompetencji </a:t>
            </a:r>
            <a:br>
              <a:rPr lang="pl-PL" sz="3600" b="1" dirty="0">
                <a:solidFill>
                  <a:schemeClr val="bg1"/>
                </a:solidFill>
              </a:rPr>
            </a:br>
            <a:r>
              <a:rPr lang="pl-PL" sz="3600" b="1" dirty="0">
                <a:solidFill>
                  <a:schemeClr val="bg1"/>
                </a:solidFill>
              </a:rPr>
              <a:t>w ŚLĄSKICH SAMORZĄDACH</a:t>
            </a:r>
          </a:p>
        </p:txBody>
      </p:sp>
      <p:sp>
        <p:nvSpPr>
          <p:cNvPr id="4" name="Rectangle 4">
            <a:extLst>
              <a:ext uri="{FF2B5EF4-FFF2-40B4-BE49-F238E27FC236}">
                <a16:creationId xmlns:a16="http://schemas.microsoft.com/office/drawing/2014/main" id="{90733F6E-941D-4266-A8B4-BE821793C0F1}"/>
              </a:ext>
            </a:extLst>
          </p:cNvPr>
          <p:cNvSpPr>
            <a:spLocks noChangeArrowheads="1"/>
          </p:cNvSpPr>
          <p:nvPr/>
        </p:nvSpPr>
        <p:spPr bwMode="auto">
          <a:xfrm>
            <a:off x="4860032" y="4725144"/>
            <a:ext cx="4176464" cy="790741"/>
          </a:xfrm>
          <a:prstGeom prst="rect">
            <a:avLst/>
          </a:prstGeom>
          <a:noFill/>
          <a:ln w="9525">
            <a:noFill/>
            <a:miter lim="800000"/>
            <a:headEnd/>
            <a:tailEnd/>
          </a:ln>
          <a:effectLst/>
        </p:spPr>
        <p:txBody>
          <a:bodyPr lIns="0" anchor="ctr"/>
          <a:lstStyle/>
          <a:p>
            <a:pPr algn="r">
              <a:spcBef>
                <a:spcPct val="20000"/>
              </a:spcBef>
            </a:pPr>
            <a:endParaRPr lang="pl-PL" sz="2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394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4294967295"/>
          </p:nvPr>
        </p:nvSpPr>
        <p:spPr>
          <a:xfrm>
            <a:off x="611560" y="1988840"/>
            <a:ext cx="7776864" cy="1728191"/>
          </a:xfrm>
        </p:spPr>
        <p:txBody>
          <a:bodyPr>
            <a:normAutofit lnSpcReduction="10000"/>
          </a:bodyPr>
          <a:lstStyle/>
          <a:p>
            <a:r>
              <a:rPr lang="pl-PL" sz="3600" b="1" dirty="0">
                <a:solidFill>
                  <a:schemeClr val="bg1"/>
                </a:solidFill>
              </a:rPr>
              <a:t>Instytucjonalno-prawne ramy konsultacji społecznych</a:t>
            </a:r>
            <a:br>
              <a:rPr lang="pl-PL" sz="3600" b="1" dirty="0">
                <a:solidFill>
                  <a:srgbClr val="4062B3"/>
                </a:solidFill>
              </a:rPr>
            </a:br>
            <a:endParaRPr lang="pl-PL" sz="3600" b="1" dirty="0">
              <a:solidFill>
                <a:srgbClr val="4062B3"/>
              </a:solidFill>
            </a:endParaRPr>
          </a:p>
        </p:txBody>
      </p:sp>
    </p:spTree>
    <p:extLst>
      <p:ext uri="{BB962C8B-B14F-4D97-AF65-F5344CB8AC3E}">
        <p14:creationId xmlns:p14="http://schemas.microsoft.com/office/powerpoint/2010/main" val="1208425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7504" y="332656"/>
            <a:ext cx="7488832" cy="576064"/>
          </a:xfrm>
        </p:spPr>
        <p:txBody>
          <a:bodyPr>
            <a:noAutofit/>
          </a:bodyPr>
          <a:lstStyle/>
          <a:p>
            <a:r>
              <a:rPr lang="pl-PL" sz="2800" b="1" dirty="0">
                <a:solidFill>
                  <a:srgbClr val="002060"/>
                </a:solidFill>
              </a:rPr>
              <a:t>Rozwiązania ustrojowe – Konstytucja RP</a:t>
            </a:r>
            <a:endParaRPr lang="pl-PL" sz="2800" dirty="0">
              <a:solidFill>
                <a:srgbClr val="002060"/>
              </a:solidFill>
            </a:endParaRPr>
          </a:p>
        </p:txBody>
      </p:sp>
      <p:sp>
        <p:nvSpPr>
          <p:cNvPr id="3" name="Symbol zastępczy zawartości 2"/>
          <p:cNvSpPr>
            <a:spLocks noGrp="1"/>
          </p:cNvSpPr>
          <p:nvPr>
            <p:ph idx="1"/>
          </p:nvPr>
        </p:nvSpPr>
        <p:spPr>
          <a:xfrm>
            <a:off x="251520" y="1412777"/>
            <a:ext cx="8892480" cy="4320480"/>
          </a:xfrm>
        </p:spPr>
        <p:txBody>
          <a:bodyPr>
            <a:normAutofit fontScale="25000" lnSpcReduction="20000"/>
          </a:bodyPr>
          <a:lstStyle/>
          <a:p>
            <a:pPr marL="533400" indent="-533400">
              <a:lnSpc>
                <a:spcPct val="134000"/>
              </a:lnSpc>
              <a:buFont typeface="DejaVu Sans Condensed" pitchFamily="34" charset="0"/>
              <a:buChar char="➬"/>
            </a:pPr>
            <a:r>
              <a:rPr lang="pl-PL" sz="9600" dirty="0">
                <a:solidFill>
                  <a:schemeClr val="accent2">
                    <a:lumMod val="50000"/>
                  </a:schemeClr>
                </a:solidFill>
              </a:rPr>
              <a:t>zasada demokratycznego państwa prawnego </a:t>
            </a:r>
            <a:r>
              <a:rPr lang="pl-PL" sz="9600" i="1" dirty="0">
                <a:solidFill>
                  <a:schemeClr val="accent2">
                    <a:lumMod val="50000"/>
                  </a:schemeClr>
                </a:solidFill>
              </a:rPr>
              <a:t>– art. 2</a:t>
            </a:r>
          </a:p>
          <a:p>
            <a:pPr marL="533400" indent="-533400">
              <a:lnSpc>
                <a:spcPct val="134000"/>
              </a:lnSpc>
              <a:buFont typeface="DejaVu Sans Condensed" pitchFamily="34" charset="0"/>
              <a:buChar char="➬"/>
            </a:pPr>
            <a:r>
              <a:rPr lang="pl-PL" sz="9600" dirty="0">
                <a:solidFill>
                  <a:schemeClr val="accent2">
                    <a:lumMod val="50000"/>
                  </a:schemeClr>
                </a:solidFill>
              </a:rPr>
              <a:t>zasada dialogu społecznego - </a:t>
            </a:r>
            <a:r>
              <a:rPr lang="pl-PL" sz="9600" i="1" dirty="0">
                <a:solidFill>
                  <a:schemeClr val="accent2">
                    <a:lumMod val="50000"/>
                  </a:schemeClr>
                </a:solidFill>
              </a:rPr>
              <a:t>Preambuła</a:t>
            </a:r>
          </a:p>
          <a:p>
            <a:pPr marL="533400" indent="-533400">
              <a:lnSpc>
                <a:spcPct val="134000"/>
              </a:lnSpc>
              <a:buFont typeface="DejaVu Sans Condensed" pitchFamily="34" charset="0"/>
              <a:buChar char="➬"/>
            </a:pPr>
            <a:r>
              <a:rPr lang="pl-PL" sz="9600" dirty="0">
                <a:solidFill>
                  <a:schemeClr val="accent2">
                    <a:lumMod val="50000"/>
                  </a:schemeClr>
                </a:solidFill>
              </a:rPr>
              <a:t>zasada pomocniczości - </a:t>
            </a:r>
            <a:r>
              <a:rPr lang="pl-PL" sz="9600" i="1" dirty="0">
                <a:solidFill>
                  <a:schemeClr val="accent2">
                    <a:lumMod val="50000"/>
                  </a:schemeClr>
                </a:solidFill>
              </a:rPr>
              <a:t>Preambuła</a:t>
            </a:r>
          </a:p>
          <a:p>
            <a:pPr marL="533400" indent="-533400">
              <a:lnSpc>
                <a:spcPct val="134000"/>
              </a:lnSpc>
              <a:buFont typeface="DejaVu Sans Condensed" pitchFamily="34" charset="0"/>
              <a:buChar char="➬"/>
            </a:pPr>
            <a:r>
              <a:rPr lang="pl-PL" sz="9600" dirty="0">
                <a:solidFill>
                  <a:schemeClr val="accent2">
                    <a:lumMod val="50000"/>
                  </a:schemeClr>
                </a:solidFill>
              </a:rPr>
              <a:t>zasada społeczeństwa obywatelskiego;</a:t>
            </a:r>
            <a:endParaRPr lang="pl-PL" sz="9600" i="1" dirty="0">
              <a:solidFill>
                <a:schemeClr val="accent2">
                  <a:lumMod val="50000"/>
                </a:schemeClr>
              </a:solidFill>
            </a:endParaRPr>
          </a:p>
          <a:p>
            <a:pPr marL="533400" indent="-533400">
              <a:lnSpc>
                <a:spcPct val="134000"/>
              </a:lnSpc>
              <a:buNone/>
            </a:pPr>
            <a:r>
              <a:rPr lang="pl-PL" sz="9600" b="1" i="1" dirty="0">
                <a:solidFill>
                  <a:schemeClr val="accent2">
                    <a:lumMod val="50000"/>
                  </a:schemeClr>
                </a:solidFill>
              </a:rPr>
              <a:t>   Rzeczpospolita Polska jest dobrem wspólnym wszystkich obywateli</a:t>
            </a:r>
            <a:r>
              <a:rPr lang="pl-PL" sz="9600" b="1" dirty="0">
                <a:solidFill>
                  <a:schemeClr val="accent2">
                    <a:lumMod val="50000"/>
                  </a:schemeClr>
                </a:solidFill>
              </a:rPr>
              <a:t>. </a:t>
            </a:r>
            <a:r>
              <a:rPr lang="pl-PL" sz="9600" b="1" i="1" dirty="0">
                <a:solidFill>
                  <a:schemeClr val="accent2">
                    <a:lumMod val="50000"/>
                  </a:schemeClr>
                </a:solidFill>
                <a:effectLst>
                  <a:outerShdw blurRad="38100" dist="38100" dir="2700000" algn="tl">
                    <a:srgbClr val="000000">
                      <a:alpha val="43137"/>
                    </a:srgbClr>
                  </a:outerShdw>
                </a:effectLst>
              </a:rPr>
              <a:t>– </a:t>
            </a:r>
            <a:r>
              <a:rPr lang="pl-PL" sz="9600" i="1" dirty="0">
                <a:solidFill>
                  <a:schemeClr val="accent2">
                    <a:lumMod val="50000"/>
                  </a:schemeClr>
                </a:solidFill>
              </a:rPr>
              <a:t>art. 1   </a:t>
            </a:r>
          </a:p>
          <a:p>
            <a:pPr marL="533400" indent="-533400">
              <a:lnSpc>
                <a:spcPct val="134000"/>
              </a:lnSpc>
              <a:buNone/>
            </a:pPr>
            <a:r>
              <a:rPr lang="pl-PL" sz="9600" b="1" i="1" dirty="0">
                <a:solidFill>
                  <a:schemeClr val="accent2">
                    <a:lumMod val="50000"/>
                  </a:schemeClr>
                </a:solidFill>
              </a:rPr>
              <a:t>   Władza zwierzchnia w Rzeczypospolitej Polskiej </a:t>
            </a:r>
            <a:br>
              <a:rPr lang="pl-PL" sz="9600" b="1" i="1" dirty="0">
                <a:solidFill>
                  <a:schemeClr val="accent2">
                    <a:lumMod val="50000"/>
                  </a:schemeClr>
                </a:solidFill>
              </a:rPr>
            </a:br>
            <a:r>
              <a:rPr lang="pl-PL" sz="9600" b="1" i="1" dirty="0">
                <a:solidFill>
                  <a:schemeClr val="accent2">
                    <a:lumMod val="50000"/>
                  </a:schemeClr>
                </a:solidFill>
              </a:rPr>
              <a:t>należy do Narodu, który sprawuje władzę przez </a:t>
            </a:r>
            <a:br>
              <a:rPr lang="pl-PL" sz="9600" b="1" i="1" dirty="0">
                <a:solidFill>
                  <a:schemeClr val="accent2">
                    <a:lumMod val="50000"/>
                  </a:schemeClr>
                </a:solidFill>
              </a:rPr>
            </a:br>
            <a:r>
              <a:rPr lang="pl-PL" sz="9600" b="1" i="1" dirty="0">
                <a:solidFill>
                  <a:schemeClr val="accent2">
                    <a:lumMod val="50000"/>
                  </a:schemeClr>
                </a:solidFill>
              </a:rPr>
              <a:t>swoich przedstawicieli lub bezpośrednio</a:t>
            </a:r>
            <a:r>
              <a:rPr lang="pl-PL" sz="9600" b="1" i="1" dirty="0">
                <a:solidFill>
                  <a:schemeClr val="accent2">
                    <a:lumMod val="50000"/>
                  </a:schemeClr>
                </a:solidFill>
                <a:effectLst>
                  <a:outerShdw blurRad="38100" dist="38100" dir="2700000" algn="tl">
                    <a:srgbClr val="000000">
                      <a:alpha val="43137"/>
                    </a:srgbClr>
                  </a:outerShdw>
                </a:effectLst>
              </a:rPr>
              <a:t> – </a:t>
            </a:r>
            <a:r>
              <a:rPr lang="pl-PL" sz="9600" i="1" dirty="0">
                <a:solidFill>
                  <a:schemeClr val="accent2">
                    <a:lumMod val="50000"/>
                  </a:schemeClr>
                </a:solidFill>
              </a:rPr>
              <a:t>art. 4</a:t>
            </a:r>
          </a:p>
          <a:p>
            <a:pPr marL="533400" indent="-533400">
              <a:lnSpc>
                <a:spcPct val="134000"/>
              </a:lnSpc>
              <a:buFont typeface="Wingdings 3" pitchFamily="18" charset="2"/>
              <a:buChar char="e"/>
            </a:pPr>
            <a:r>
              <a:rPr lang="pl-PL" sz="9600" dirty="0">
                <a:solidFill>
                  <a:schemeClr val="accent2">
                    <a:lumMod val="50000"/>
                  </a:schemeClr>
                </a:solidFill>
              </a:rPr>
              <a:t>zasada zaufania obywateli do państwa – </a:t>
            </a:r>
            <a:r>
              <a:rPr lang="pl-PL" sz="9600" i="1" dirty="0">
                <a:solidFill>
                  <a:schemeClr val="accent2">
                    <a:lumMod val="50000"/>
                  </a:schemeClr>
                </a:solidFill>
              </a:rPr>
              <a:t>art. 2 i 67</a:t>
            </a:r>
          </a:p>
          <a:p>
            <a:pPr marL="533400" indent="-533400">
              <a:lnSpc>
                <a:spcPct val="134000"/>
              </a:lnSpc>
              <a:buNone/>
            </a:pPr>
            <a:endParaRPr lang="pl-PL" sz="9600" i="1" dirty="0"/>
          </a:p>
          <a:p>
            <a:pPr>
              <a:lnSpc>
                <a:spcPct val="134000"/>
              </a:lnSpc>
              <a:buNone/>
            </a:pPr>
            <a:endParaRPr lang="pl-PL" sz="2400" i="1" dirty="0"/>
          </a:p>
        </p:txBody>
      </p:sp>
    </p:spTree>
    <p:extLst>
      <p:ext uri="{BB962C8B-B14F-4D97-AF65-F5344CB8AC3E}">
        <p14:creationId xmlns:p14="http://schemas.microsoft.com/office/powerpoint/2010/main" val="341038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1268760"/>
            <a:ext cx="8640960" cy="4857403"/>
          </a:xfrm>
        </p:spPr>
        <p:txBody>
          <a:bodyPr/>
          <a:lstStyle/>
          <a:p>
            <a:pPr marL="457200" indent="-457200">
              <a:buFont typeface="DejaVu Sans Condensed" pitchFamily="34" charset="0"/>
              <a:buChar char="➬"/>
              <a:tabLst>
                <a:tab pos="457200" algn="l"/>
              </a:tabLst>
            </a:pPr>
            <a:r>
              <a:rPr lang="pl-PL" sz="2400" b="1" i="1" dirty="0">
                <a:solidFill>
                  <a:schemeClr val="accent2">
                    <a:lumMod val="50000"/>
                  </a:schemeClr>
                </a:solidFill>
              </a:rPr>
              <a:t>Ogół mieszkańców jednostek zasadniczego podziału terytorialnego stanowi z mocy prawa wspólnotę samorządową – art. 16 ust. 1</a:t>
            </a:r>
            <a:br>
              <a:rPr lang="pl-PL" sz="2400" b="1" i="1" dirty="0">
                <a:solidFill>
                  <a:schemeClr val="accent2">
                    <a:lumMod val="50000"/>
                  </a:schemeClr>
                </a:solidFill>
              </a:rPr>
            </a:br>
            <a:r>
              <a:rPr lang="pl-PL" sz="2400" i="1" dirty="0">
                <a:solidFill>
                  <a:schemeClr val="accent2">
                    <a:lumMod val="50000"/>
                  </a:schemeClr>
                </a:solidFill>
              </a:rPr>
              <a:t>– </a:t>
            </a:r>
            <a:r>
              <a:rPr lang="pl-PL" sz="2400" dirty="0">
                <a:solidFill>
                  <a:schemeClr val="accent2">
                    <a:lumMod val="50000"/>
                  </a:schemeClr>
                </a:solidFill>
              </a:rPr>
              <a:t>precyzuje, że to ogół mieszkańców stanowi wspólnotę samorządową, a nie wyłącznie instytucje władzy lokalnej </a:t>
            </a:r>
          </a:p>
          <a:p>
            <a:pPr>
              <a:buNone/>
              <a:tabLst>
                <a:tab pos="457200" algn="l"/>
              </a:tabLst>
            </a:pPr>
            <a:endParaRPr lang="pl-PL" sz="2400" dirty="0">
              <a:solidFill>
                <a:schemeClr val="accent2">
                  <a:lumMod val="50000"/>
                </a:schemeClr>
              </a:solidFill>
            </a:endParaRPr>
          </a:p>
          <a:p>
            <a:pPr marL="457200" indent="-457200">
              <a:buFont typeface="DejaVu Sans Condensed" pitchFamily="34" charset="0"/>
              <a:buChar char="➬"/>
              <a:tabLst>
                <a:tab pos="457200" algn="l"/>
              </a:tabLst>
            </a:pPr>
            <a:r>
              <a:rPr lang="pl-PL" sz="2400" dirty="0">
                <a:solidFill>
                  <a:schemeClr val="accent2">
                    <a:lumMod val="50000"/>
                  </a:schemeClr>
                </a:solidFill>
              </a:rPr>
              <a:t>gwarancja zasady jawności życia publicznego - m.in.: </a:t>
            </a:r>
            <a:br>
              <a:rPr lang="pl-PL" sz="2400" dirty="0">
                <a:solidFill>
                  <a:schemeClr val="accent2">
                    <a:lumMod val="50000"/>
                  </a:schemeClr>
                </a:solidFill>
              </a:rPr>
            </a:br>
            <a:r>
              <a:rPr lang="pl-PL" sz="2400" dirty="0">
                <a:solidFill>
                  <a:schemeClr val="accent2">
                    <a:lumMod val="50000"/>
                  </a:schemeClr>
                </a:solidFill>
              </a:rPr>
              <a:t>art. 54,  art. 61 i  art. 74 Konstytucji - regulują kwestię dostępu do informacji publicznej, swobody uczestnictwa </a:t>
            </a:r>
            <a:br>
              <a:rPr lang="pl-PL" sz="2400" dirty="0">
                <a:solidFill>
                  <a:schemeClr val="accent2">
                    <a:lumMod val="50000"/>
                  </a:schemeClr>
                </a:solidFill>
              </a:rPr>
            </a:br>
            <a:r>
              <a:rPr lang="pl-PL" sz="2400" dirty="0">
                <a:solidFill>
                  <a:schemeClr val="accent2">
                    <a:lumMod val="50000"/>
                  </a:schemeClr>
                </a:solidFill>
              </a:rPr>
              <a:t>w pracach kolegialnych organów władzy pochodzących </a:t>
            </a:r>
            <a:br>
              <a:rPr lang="pl-PL" sz="2400" dirty="0">
                <a:solidFill>
                  <a:schemeClr val="accent2">
                    <a:lumMod val="50000"/>
                  </a:schemeClr>
                </a:solidFill>
              </a:rPr>
            </a:br>
            <a:r>
              <a:rPr lang="pl-PL" sz="2400" dirty="0">
                <a:solidFill>
                  <a:schemeClr val="accent2">
                    <a:lumMod val="50000"/>
                  </a:schemeClr>
                </a:solidFill>
              </a:rPr>
              <a:t>z wyboru, czy informacji o ochronie środowiska </a:t>
            </a:r>
          </a:p>
          <a:p>
            <a:endParaRPr lang="pl-PL" sz="2400" dirty="0">
              <a:solidFill>
                <a:schemeClr val="accent2">
                  <a:lumMod val="50000"/>
                </a:schemeClr>
              </a:solidFill>
            </a:endParaRPr>
          </a:p>
        </p:txBody>
      </p:sp>
      <p:sp>
        <p:nvSpPr>
          <p:cNvPr id="4" name="Tytuł 1">
            <a:extLst>
              <a:ext uri="{FF2B5EF4-FFF2-40B4-BE49-F238E27FC236}">
                <a16:creationId xmlns:a16="http://schemas.microsoft.com/office/drawing/2014/main" id="{F967F54D-973C-4414-8D5C-50E7DC5046B1}"/>
              </a:ext>
            </a:extLst>
          </p:cNvPr>
          <p:cNvSpPr>
            <a:spLocks noGrp="1"/>
          </p:cNvSpPr>
          <p:nvPr>
            <p:ph type="title"/>
          </p:nvPr>
        </p:nvSpPr>
        <p:spPr>
          <a:xfrm>
            <a:off x="107504" y="332656"/>
            <a:ext cx="7488832" cy="576064"/>
          </a:xfrm>
        </p:spPr>
        <p:txBody>
          <a:bodyPr>
            <a:noAutofit/>
          </a:bodyPr>
          <a:lstStyle/>
          <a:p>
            <a:r>
              <a:rPr lang="pl-PL" sz="2800" b="1" dirty="0">
                <a:solidFill>
                  <a:srgbClr val="002060"/>
                </a:solidFill>
              </a:rPr>
              <a:t>Rozwiązania ustrojowe – Konstytucja RP</a:t>
            </a:r>
            <a:endParaRPr lang="pl-PL" sz="2800" dirty="0">
              <a:solidFill>
                <a:srgbClr val="002060"/>
              </a:solidFill>
            </a:endParaRPr>
          </a:p>
        </p:txBody>
      </p:sp>
    </p:spTree>
    <p:extLst>
      <p:ext uri="{BB962C8B-B14F-4D97-AF65-F5344CB8AC3E}">
        <p14:creationId xmlns:p14="http://schemas.microsoft.com/office/powerpoint/2010/main" val="3030680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512" y="260648"/>
            <a:ext cx="6552728" cy="792086"/>
          </a:xfrm>
        </p:spPr>
        <p:txBody>
          <a:bodyPr>
            <a:noAutofit/>
          </a:bodyPr>
          <a:lstStyle/>
          <a:p>
            <a:r>
              <a:rPr lang="pl-PL" sz="2400" b="1" dirty="0">
                <a:solidFill>
                  <a:srgbClr val="0070C0"/>
                </a:solidFill>
              </a:rPr>
              <a:t>Rozwiązania ustawowe</a:t>
            </a:r>
            <a:endParaRPr lang="pl-PL" sz="2400" dirty="0">
              <a:solidFill>
                <a:srgbClr val="0070C0"/>
              </a:solidFill>
            </a:endParaRPr>
          </a:p>
        </p:txBody>
      </p:sp>
      <p:sp>
        <p:nvSpPr>
          <p:cNvPr id="3" name="Symbol zastępczy zawartości 2"/>
          <p:cNvSpPr>
            <a:spLocks noGrp="1"/>
          </p:cNvSpPr>
          <p:nvPr>
            <p:ph idx="1"/>
          </p:nvPr>
        </p:nvSpPr>
        <p:spPr>
          <a:xfrm>
            <a:off x="107504" y="1268760"/>
            <a:ext cx="9036495" cy="4869160"/>
          </a:xfrm>
        </p:spPr>
        <p:txBody>
          <a:bodyPr>
            <a:normAutofit/>
          </a:bodyPr>
          <a:lstStyle/>
          <a:p>
            <a:pPr marL="285750" indent="-285750">
              <a:buFont typeface="Wingdings" panose="05000000000000000000" pitchFamily="2" charset="2"/>
              <a:buChar char="Ø"/>
            </a:pPr>
            <a:r>
              <a:rPr lang="pl-PL" sz="1600" b="1" dirty="0">
                <a:solidFill>
                  <a:schemeClr val="accent2">
                    <a:lumMod val="50000"/>
                  </a:schemeClr>
                </a:solidFill>
              </a:rPr>
              <a:t>ustawa  o samorządzie gminnym </a:t>
            </a:r>
            <a:r>
              <a:rPr lang="pl-PL" sz="1600" dirty="0">
                <a:solidFill>
                  <a:schemeClr val="accent2">
                    <a:lumMod val="50000"/>
                  </a:schemeClr>
                </a:solidFill>
              </a:rPr>
              <a:t>- </a:t>
            </a:r>
            <a:r>
              <a:rPr lang="pl-PL" sz="1600" i="1" dirty="0">
                <a:solidFill>
                  <a:schemeClr val="accent2">
                    <a:lumMod val="50000"/>
                  </a:schemeClr>
                </a:solidFill>
              </a:rPr>
              <a:t>Dz. U. z  2017 r. poz. 1875  ze zm. </a:t>
            </a:r>
            <a:r>
              <a:rPr lang="pl-PL" sz="1600" dirty="0">
                <a:solidFill>
                  <a:schemeClr val="accent2">
                    <a:lumMod val="50000"/>
                  </a:schemeClr>
                </a:solidFill>
              </a:rPr>
              <a:t> </a:t>
            </a:r>
            <a:br>
              <a:rPr lang="pl-PL" sz="1600" dirty="0">
                <a:solidFill>
                  <a:schemeClr val="accent2">
                    <a:lumMod val="50000"/>
                  </a:schemeClr>
                </a:solidFill>
              </a:rPr>
            </a:br>
            <a:r>
              <a:rPr lang="pl-PL" sz="1600" dirty="0">
                <a:solidFill>
                  <a:schemeClr val="accent2">
                    <a:lumMod val="50000"/>
                  </a:schemeClr>
                </a:solidFill>
              </a:rPr>
              <a:t>- art. 4a, art. 5, art. 5a, art. 5b, art. 35 przewidują możliwość przeprowadzenia dwóch typów konsultacji:</a:t>
            </a:r>
          </a:p>
          <a:p>
            <a:pPr>
              <a:buFont typeface="DejaVu Sans Condensed" pitchFamily="34" charset="0"/>
              <a:buChar char="➬"/>
            </a:pPr>
            <a:endParaRPr lang="pl-PL" sz="1600" dirty="0">
              <a:solidFill>
                <a:schemeClr val="accent2">
                  <a:lumMod val="50000"/>
                </a:schemeClr>
              </a:solidFill>
            </a:endParaRPr>
          </a:p>
          <a:p>
            <a:pPr>
              <a:buFont typeface="DejaVu Sans Condensed" pitchFamily="34" charset="0"/>
              <a:buChar char="➬"/>
            </a:pPr>
            <a:endParaRPr lang="pl-PL" sz="1600" dirty="0">
              <a:solidFill>
                <a:schemeClr val="accent2">
                  <a:lumMod val="50000"/>
                </a:schemeClr>
              </a:solidFill>
            </a:endParaRPr>
          </a:p>
          <a:p>
            <a:pPr>
              <a:buFont typeface="DejaVu Sans Condensed" pitchFamily="34" charset="0"/>
              <a:buChar char="➬"/>
            </a:pPr>
            <a:endParaRPr lang="pl-PL" sz="1600" dirty="0">
              <a:solidFill>
                <a:schemeClr val="accent2">
                  <a:lumMod val="50000"/>
                </a:schemeClr>
              </a:solidFill>
            </a:endParaRPr>
          </a:p>
          <a:p>
            <a:pPr>
              <a:buFont typeface="DejaVu Sans Condensed" pitchFamily="34" charset="0"/>
              <a:buChar char="➬"/>
            </a:pPr>
            <a:endParaRPr lang="pl-PL" sz="1600" dirty="0">
              <a:solidFill>
                <a:schemeClr val="accent2">
                  <a:lumMod val="50000"/>
                </a:schemeClr>
              </a:solidFill>
            </a:endParaRPr>
          </a:p>
          <a:p>
            <a:pPr>
              <a:buFont typeface="DejaVu Sans Condensed" pitchFamily="34" charset="0"/>
              <a:buChar char="➬"/>
            </a:pPr>
            <a:endParaRPr lang="pl-PL" sz="1600" dirty="0">
              <a:solidFill>
                <a:schemeClr val="accent2">
                  <a:lumMod val="50000"/>
                </a:schemeClr>
              </a:solidFill>
            </a:endParaRPr>
          </a:p>
          <a:p>
            <a:pPr>
              <a:buFont typeface="DejaVu Sans Condensed" pitchFamily="34" charset="0"/>
              <a:buChar char="➬"/>
            </a:pPr>
            <a:endParaRPr lang="pl-PL" sz="1600" dirty="0">
              <a:solidFill>
                <a:schemeClr val="accent2">
                  <a:lumMod val="50000"/>
                </a:schemeClr>
              </a:solidFill>
            </a:endParaRPr>
          </a:p>
          <a:p>
            <a:pPr marL="342900" indent="-342900">
              <a:buFontTx/>
              <a:buChar char="-"/>
            </a:pPr>
            <a:endParaRPr lang="pl-PL" sz="1600" b="1" dirty="0">
              <a:solidFill>
                <a:schemeClr val="bg2">
                  <a:lumMod val="25000"/>
                </a:schemeClr>
              </a:solidFill>
            </a:endParaRPr>
          </a:p>
          <a:p>
            <a:pPr marL="342900" indent="-342900">
              <a:buFontTx/>
              <a:buChar char="-"/>
            </a:pPr>
            <a:endParaRPr lang="pl-PL" sz="1600" b="1" dirty="0">
              <a:solidFill>
                <a:schemeClr val="bg2">
                  <a:lumMod val="25000"/>
                </a:schemeClr>
              </a:solidFill>
            </a:endParaRPr>
          </a:p>
          <a:p>
            <a:pPr marL="285750" indent="-285750">
              <a:buFont typeface="Wingdings" panose="05000000000000000000" pitchFamily="2" charset="2"/>
              <a:buChar char="Ø"/>
            </a:pPr>
            <a:r>
              <a:rPr lang="pl-PL" sz="1600" b="1" dirty="0">
                <a:solidFill>
                  <a:schemeClr val="accent2">
                    <a:lumMod val="50000"/>
                  </a:schemeClr>
                </a:solidFill>
              </a:rPr>
              <a:t>ustawa o samorządzie powiatowym – Dz.U. z 2017 r. poz. 1868 ze zm. art.. 3a-3d</a:t>
            </a:r>
          </a:p>
          <a:p>
            <a:pPr marL="285750" indent="-285750">
              <a:buFont typeface="Wingdings" panose="05000000000000000000" pitchFamily="2" charset="2"/>
              <a:buChar char="Ø"/>
            </a:pPr>
            <a:r>
              <a:rPr lang="pl-PL" sz="1600" b="1" dirty="0">
                <a:solidFill>
                  <a:schemeClr val="accent2">
                    <a:lumMod val="50000"/>
                  </a:schemeClr>
                </a:solidFill>
              </a:rPr>
              <a:t>ustawa o samorządzie województwa – Dz. U. z 2018, poz. 913  art. 10a</a:t>
            </a:r>
          </a:p>
          <a:p>
            <a:pPr>
              <a:buNone/>
            </a:pPr>
            <a:endParaRPr lang="pl-PL" sz="1600" b="1" i="1" dirty="0">
              <a:solidFill>
                <a:schemeClr val="bg2">
                  <a:lumMod val="25000"/>
                </a:schemeClr>
              </a:solidFill>
            </a:endParaRPr>
          </a:p>
          <a:p>
            <a:pPr>
              <a:buNone/>
            </a:pPr>
            <a:endParaRPr lang="pl-PL" sz="1600" b="1" dirty="0"/>
          </a:p>
          <a:p>
            <a:pPr>
              <a:buNone/>
            </a:pPr>
            <a:endParaRPr lang="pl-PL" sz="1600" b="1" dirty="0"/>
          </a:p>
          <a:p>
            <a:pPr>
              <a:buNone/>
            </a:pPr>
            <a:endParaRPr lang="pl-PL" dirty="0"/>
          </a:p>
        </p:txBody>
      </p:sp>
      <p:sp>
        <p:nvSpPr>
          <p:cNvPr id="7" name="Prostokąt zaokrąglony 4">
            <a:extLst>
              <a:ext uri="{FF2B5EF4-FFF2-40B4-BE49-F238E27FC236}">
                <a16:creationId xmlns:a16="http://schemas.microsoft.com/office/drawing/2014/main" id="{9F20B11A-5551-AE4F-AC74-E368C71E4686}"/>
              </a:ext>
            </a:extLst>
          </p:cNvPr>
          <p:cNvSpPr/>
          <p:nvPr/>
        </p:nvSpPr>
        <p:spPr>
          <a:xfrm rot="10800000" flipV="1">
            <a:off x="459361" y="4653136"/>
            <a:ext cx="8577135" cy="1152128"/>
          </a:xfrm>
          <a:prstGeom prst="roundRect">
            <a:avLst>
              <a:gd name="adj" fmla="val 8982"/>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b="1" dirty="0">
              <a:solidFill>
                <a:schemeClr val="tx1"/>
              </a:solidFill>
            </a:endParaRPr>
          </a:p>
          <a:p>
            <a:pPr algn="ctr"/>
            <a:endParaRPr lang="pl-PL" sz="2000" b="1" dirty="0">
              <a:solidFill>
                <a:schemeClr val="tx1"/>
              </a:solidFill>
            </a:endParaRPr>
          </a:p>
          <a:p>
            <a:pPr algn="ctr"/>
            <a:endParaRPr lang="pl-PL" sz="2000" b="1" dirty="0">
              <a:solidFill>
                <a:schemeClr val="tx1"/>
              </a:solidFill>
            </a:endParaRPr>
          </a:p>
          <a:p>
            <a:pPr algn="ctr"/>
            <a:endParaRPr lang="pl-PL" sz="2000" b="1" dirty="0">
              <a:solidFill>
                <a:schemeClr val="tx1"/>
              </a:solidFill>
            </a:endParaRPr>
          </a:p>
          <a:p>
            <a:pPr algn="ctr"/>
            <a:endParaRPr lang="pl-PL" sz="2000" b="1" dirty="0">
              <a:solidFill>
                <a:schemeClr val="tx1"/>
              </a:solidFill>
            </a:endParaRPr>
          </a:p>
          <a:p>
            <a:pPr algn="ctr"/>
            <a:endParaRPr lang="pl-PL" sz="2000" b="1" dirty="0">
              <a:solidFill>
                <a:schemeClr val="tx1"/>
              </a:solidFill>
            </a:endParaRPr>
          </a:p>
          <a:p>
            <a:pPr algn="ctr"/>
            <a:endParaRPr lang="pl-PL" sz="2000" b="1" dirty="0">
              <a:solidFill>
                <a:schemeClr val="tx1"/>
              </a:solidFill>
            </a:endParaRPr>
          </a:p>
          <a:p>
            <a:pPr algn="ctr"/>
            <a:endParaRPr lang="pl-PL" sz="2000" b="1" dirty="0">
              <a:solidFill>
                <a:schemeClr val="tx1"/>
              </a:solidFill>
            </a:endParaRPr>
          </a:p>
          <a:p>
            <a:pPr algn="ctr"/>
            <a:r>
              <a:rPr lang="pl-PL" sz="2000" b="1" dirty="0">
                <a:solidFill>
                  <a:schemeClr val="tx1"/>
                </a:solidFill>
              </a:rPr>
              <a:t>Fakultatywnych</a:t>
            </a:r>
          </a:p>
          <a:p>
            <a:pPr algn="ctr"/>
            <a:r>
              <a:rPr lang="pl-PL" sz="1400" dirty="0">
                <a:solidFill>
                  <a:schemeClr val="tx1"/>
                </a:solidFill>
              </a:rPr>
              <a:t>w innych przypadkach przewidzianych ustawą oraz w sprawach ważnych </a:t>
            </a:r>
            <a:br>
              <a:rPr lang="pl-PL" sz="1400" dirty="0">
                <a:solidFill>
                  <a:schemeClr val="tx1"/>
                </a:solidFill>
              </a:rPr>
            </a:br>
            <a:r>
              <a:rPr lang="pl-PL" sz="1400" dirty="0">
                <a:solidFill>
                  <a:schemeClr val="tx1"/>
                </a:solidFill>
              </a:rPr>
              <a:t>dla wspólnoty</a:t>
            </a:r>
          </a:p>
          <a:p>
            <a:pPr algn="ctr"/>
            <a:endParaRPr lang="pl-PL" sz="2000" dirty="0">
              <a:solidFill>
                <a:schemeClr val="tx1"/>
              </a:solidFill>
            </a:endParaRPr>
          </a:p>
          <a:p>
            <a:pPr algn="ctr"/>
            <a:endParaRPr lang="pl-PL" sz="2000" dirty="0">
              <a:solidFill>
                <a:schemeClr val="tx1"/>
              </a:solidFill>
            </a:endParaRPr>
          </a:p>
          <a:p>
            <a:pPr algn="ctr"/>
            <a:endParaRPr lang="pl-PL" sz="2000" dirty="0">
              <a:solidFill>
                <a:schemeClr val="tx1"/>
              </a:solidFill>
            </a:endParaRPr>
          </a:p>
          <a:p>
            <a:pPr algn="ctr"/>
            <a:endParaRPr lang="pl-PL" sz="2000" dirty="0">
              <a:solidFill>
                <a:schemeClr val="tx1"/>
              </a:solidFill>
            </a:endParaRPr>
          </a:p>
          <a:p>
            <a:pPr algn="ctr"/>
            <a:endParaRPr lang="pl-PL" sz="2000" dirty="0">
              <a:solidFill>
                <a:schemeClr val="tx1"/>
              </a:solidFill>
            </a:endParaRPr>
          </a:p>
          <a:p>
            <a:pPr algn="ctr"/>
            <a:endParaRPr lang="pl-PL" sz="2000" dirty="0">
              <a:solidFill>
                <a:schemeClr val="tx1"/>
              </a:solidFill>
            </a:endParaRPr>
          </a:p>
          <a:p>
            <a:pPr algn="ctr"/>
            <a:endParaRPr lang="pl-PL" sz="2000" dirty="0">
              <a:solidFill>
                <a:schemeClr val="tx1"/>
              </a:solidFill>
            </a:endParaRPr>
          </a:p>
          <a:p>
            <a:pPr algn="ctr"/>
            <a:endParaRPr lang="pl-PL" sz="2000" dirty="0">
              <a:solidFill>
                <a:schemeClr val="tx1"/>
              </a:solidFill>
            </a:endParaRPr>
          </a:p>
        </p:txBody>
      </p:sp>
      <p:sp>
        <p:nvSpPr>
          <p:cNvPr id="6" name="Prostokąt zaokrąglony 3">
            <a:extLst>
              <a:ext uri="{FF2B5EF4-FFF2-40B4-BE49-F238E27FC236}">
                <a16:creationId xmlns:a16="http://schemas.microsoft.com/office/drawing/2014/main" id="{78C4467C-0D89-40B4-BAA3-0F3E63432F73}"/>
              </a:ext>
            </a:extLst>
          </p:cNvPr>
          <p:cNvSpPr/>
          <p:nvPr/>
        </p:nvSpPr>
        <p:spPr>
          <a:xfrm>
            <a:off x="323527" y="1844824"/>
            <a:ext cx="8712969" cy="1656184"/>
          </a:xfrm>
          <a:prstGeom prst="roundRect">
            <a:avLst>
              <a:gd name="adj" fmla="val 10315"/>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rPr>
              <a:t>Obligatoryjnych</a:t>
            </a:r>
          </a:p>
          <a:p>
            <a:pPr algn="ctr"/>
            <a:endParaRPr lang="pl-PL" sz="2000" b="1" dirty="0">
              <a:solidFill>
                <a:schemeClr val="tx1"/>
              </a:solidFill>
            </a:endParaRPr>
          </a:p>
          <a:p>
            <a:pPr marL="342900" indent="-342900">
              <a:buAutoNum type="arabicPeriod"/>
            </a:pPr>
            <a:r>
              <a:rPr lang="pl-PL" sz="1400" dirty="0">
                <a:solidFill>
                  <a:schemeClr val="tx1"/>
                </a:solidFill>
              </a:rPr>
              <a:t>tworzenia, łączenia, podziału i znoszenia gmin oraz ustalania ich granic</a:t>
            </a:r>
          </a:p>
          <a:p>
            <a:pPr marL="342900" indent="-342900">
              <a:buAutoNum type="arabicPeriod"/>
            </a:pPr>
            <a:r>
              <a:rPr lang="pl-PL" sz="1400" dirty="0">
                <a:solidFill>
                  <a:schemeClr val="tx1"/>
                </a:solidFill>
              </a:rPr>
              <a:t>nadania gminie lub miejscowości statusu miasta i ustalenia jego granic</a:t>
            </a:r>
          </a:p>
          <a:p>
            <a:pPr marL="342900" indent="-342900">
              <a:buAutoNum type="arabicPeriod"/>
            </a:pPr>
            <a:r>
              <a:rPr lang="pl-PL" sz="1400" dirty="0">
                <a:solidFill>
                  <a:schemeClr val="tx1"/>
                </a:solidFill>
              </a:rPr>
              <a:t>ustalenia lub zmiany nazw gmin oraz siedzib ich władz</a:t>
            </a:r>
          </a:p>
          <a:p>
            <a:pPr marL="342900" indent="-342900">
              <a:buAutoNum type="arabicPeriod"/>
            </a:pPr>
            <a:r>
              <a:rPr lang="pl-PL" sz="1400" dirty="0">
                <a:solidFill>
                  <a:schemeClr val="tx1"/>
                </a:solidFill>
              </a:rPr>
              <a:t>utworzenia jednostki pomocniczej (np. sołectwa, etc.) i nadania jej statutu </a:t>
            </a:r>
          </a:p>
        </p:txBody>
      </p:sp>
    </p:spTree>
    <p:extLst>
      <p:ext uri="{BB962C8B-B14F-4D97-AF65-F5344CB8AC3E}">
        <p14:creationId xmlns:p14="http://schemas.microsoft.com/office/powerpoint/2010/main" val="2051099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7504" y="260648"/>
            <a:ext cx="6336704" cy="864096"/>
          </a:xfrm>
        </p:spPr>
        <p:txBody>
          <a:bodyPr>
            <a:noAutofit/>
          </a:bodyPr>
          <a:lstStyle/>
          <a:p>
            <a:r>
              <a:rPr lang="pl-PL" sz="2400" b="1" dirty="0">
                <a:solidFill>
                  <a:srgbClr val="0070C0"/>
                </a:solidFill>
              </a:rPr>
              <a:t>Rada oświatowa – ustawa Prawo oświatowe</a:t>
            </a:r>
          </a:p>
        </p:txBody>
      </p:sp>
      <p:sp>
        <p:nvSpPr>
          <p:cNvPr id="3" name="Symbol zastępczy zawartości 2"/>
          <p:cNvSpPr>
            <a:spLocks noGrp="1"/>
          </p:cNvSpPr>
          <p:nvPr>
            <p:ph idx="1"/>
          </p:nvPr>
        </p:nvSpPr>
        <p:spPr>
          <a:xfrm>
            <a:off x="107504" y="1340768"/>
            <a:ext cx="8352928" cy="4464496"/>
          </a:xfrm>
        </p:spPr>
        <p:txBody>
          <a:bodyPr>
            <a:noAutofit/>
          </a:bodyPr>
          <a:lstStyle/>
          <a:p>
            <a:pPr marL="342900" indent="-342900">
              <a:buAutoNum type="arabicPeriod"/>
            </a:pPr>
            <a:r>
              <a:rPr lang="pl-PL" sz="1600" dirty="0">
                <a:solidFill>
                  <a:schemeClr val="accent2">
                    <a:lumMod val="50000"/>
                  </a:schemeClr>
                </a:solidFill>
              </a:rPr>
              <a:t>Organ stanowiący JST może powołać radę oświatową działającą przy tym organie</a:t>
            </a:r>
          </a:p>
          <a:p>
            <a:endParaRPr lang="pl-PL" sz="1600" dirty="0">
              <a:solidFill>
                <a:schemeClr val="accent2">
                  <a:lumMod val="50000"/>
                </a:schemeClr>
              </a:solidFill>
            </a:endParaRPr>
          </a:p>
          <a:p>
            <a:pPr>
              <a:buNone/>
            </a:pPr>
            <a:r>
              <a:rPr lang="pl-PL" sz="1600" dirty="0">
                <a:solidFill>
                  <a:schemeClr val="accent2">
                    <a:lumMod val="50000"/>
                  </a:schemeClr>
                </a:solidFill>
              </a:rPr>
              <a:t>2. Do zadań rady oświatowej należy: </a:t>
            </a:r>
          </a:p>
          <a:p>
            <a:pPr marL="536575" indent="-441325">
              <a:buNone/>
            </a:pPr>
            <a:r>
              <a:rPr lang="pl-PL" sz="1600" dirty="0">
                <a:solidFill>
                  <a:schemeClr val="accent2">
                    <a:lumMod val="50000"/>
                  </a:schemeClr>
                </a:solidFill>
              </a:rPr>
              <a:t>1) badanie potrzeb oświatowych na obszarze działania JST oraz przygotowywanie projektów ich zaspokajania;</a:t>
            </a:r>
          </a:p>
          <a:p>
            <a:pPr marL="536575" indent="-441325">
              <a:buNone/>
            </a:pPr>
            <a:r>
              <a:rPr lang="pl-PL" sz="1600" dirty="0">
                <a:solidFill>
                  <a:schemeClr val="accent2">
                    <a:lumMod val="50000"/>
                  </a:schemeClr>
                </a:solidFill>
              </a:rPr>
              <a:t>2) opiniowanie budżetu JST w części dotyczącej wydatków na oświatę;</a:t>
            </a:r>
          </a:p>
          <a:p>
            <a:pPr marL="536575" indent="-441325">
              <a:buNone/>
            </a:pPr>
            <a:r>
              <a:rPr lang="pl-PL" sz="1600" dirty="0">
                <a:solidFill>
                  <a:schemeClr val="accent2">
                    <a:lumMod val="50000"/>
                  </a:schemeClr>
                </a:solidFill>
              </a:rPr>
              <a:t>3) opiniowanie projektów sieci publicznych szkół i placówek;</a:t>
            </a:r>
          </a:p>
          <a:p>
            <a:pPr marL="536575" indent="-441325">
              <a:buNone/>
            </a:pPr>
            <a:r>
              <a:rPr lang="pl-PL" sz="1600" dirty="0">
                <a:solidFill>
                  <a:schemeClr val="accent2">
                    <a:lumMod val="50000"/>
                  </a:schemeClr>
                </a:solidFill>
              </a:rPr>
              <a:t>4) opiniowanie projektów aktów prawa miejscowego wydawanych w sprawach oświaty;</a:t>
            </a:r>
          </a:p>
          <a:p>
            <a:pPr marL="536575" indent="-441325">
              <a:buNone/>
            </a:pPr>
            <a:r>
              <a:rPr lang="pl-PL" sz="1600" dirty="0">
                <a:solidFill>
                  <a:schemeClr val="accent2">
                    <a:lumMod val="50000"/>
                  </a:schemeClr>
                </a:solidFill>
              </a:rPr>
              <a:t>5) wyrażanie opinii i wniosków w innych sprawach dotyczących oświaty.</a:t>
            </a:r>
          </a:p>
          <a:p>
            <a:pPr marL="536575" indent="-441325">
              <a:buNone/>
            </a:pPr>
            <a:endParaRPr lang="pl-PL" sz="1600" dirty="0">
              <a:solidFill>
                <a:schemeClr val="accent2">
                  <a:lumMod val="50000"/>
                </a:schemeClr>
              </a:solidFill>
            </a:endParaRPr>
          </a:p>
          <a:p>
            <a:pPr>
              <a:buNone/>
            </a:pPr>
            <a:r>
              <a:rPr lang="pl-PL" sz="1600" dirty="0">
                <a:solidFill>
                  <a:schemeClr val="accent2">
                    <a:lumMod val="50000"/>
                  </a:schemeClr>
                </a:solidFill>
              </a:rPr>
              <a:t>3. Właściwy organ JST jest obowiązany przedstawić radzie oświatowej projekty aktów dotyczących oświaty.</a:t>
            </a:r>
          </a:p>
          <a:p>
            <a:pPr>
              <a:buNone/>
            </a:pPr>
            <a:endParaRPr lang="pl-PL" sz="1600" dirty="0">
              <a:solidFill>
                <a:schemeClr val="accent2">
                  <a:lumMod val="50000"/>
                </a:schemeClr>
              </a:solidFill>
            </a:endParaRPr>
          </a:p>
          <a:p>
            <a:pPr>
              <a:buNone/>
            </a:pPr>
            <a:r>
              <a:rPr lang="pl-PL" sz="1600" dirty="0">
                <a:solidFill>
                  <a:schemeClr val="accent2">
                    <a:lumMod val="50000"/>
                  </a:schemeClr>
                </a:solidFill>
              </a:rPr>
              <a:t>4. Organ powołujący radę  ustala: </a:t>
            </a:r>
          </a:p>
          <a:p>
            <a:pPr marL="1163638" indent="95250">
              <a:buNone/>
            </a:pPr>
            <a:r>
              <a:rPr lang="pl-PL" sz="1600" dirty="0">
                <a:solidFill>
                  <a:schemeClr val="accent2">
                    <a:lumMod val="50000"/>
                  </a:schemeClr>
                </a:solidFill>
              </a:rPr>
              <a:t>1) skład i zasady wyboru członków rady oświatowej;</a:t>
            </a:r>
          </a:p>
          <a:p>
            <a:pPr marL="1163638" indent="95250">
              <a:buNone/>
            </a:pPr>
            <a:r>
              <a:rPr lang="pl-PL" sz="1600" dirty="0">
                <a:solidFill>
                  <a:schemeClr val="accent2">
                    <a:lumMod val="50000"/>
                  </a:schemeClr>
                </a:solidFill>
              </a:rPr>
              <a:t>2) regulamin działania rady oświatowej.</a:t>
            </a:r>
          </a:p>
          <a:p>
            <a:pPr marL="1163638" indent="-355600">
              <a:buNone/>
            </a:pPr>
            <a:r>
              <a:rPr lang="pl-PL" sz="1600" i="1" dirty="0">
                <a:solidFill>
                  <a:schemeClr val="accent2">
                    <a:lumMod val="50000"/>
                  </a:schemeClr>
                </a:solidFill>
              </a:rPr>
              <a:t>                                                                           -</a:t>
            </a:r>
            <a:endParaRPr lang="pl-PL" sz="1600" dirty="0">
              <a:solidFill>
                <a:schemeClr val="accent2">
                  <a:lumMod val="50000"/>
                </a:schemeClr>
              </a:solidFill>
            </a:endParaRPr>
          </a:p>
          <a:p>
            <a:endParaRPr lang="pl-PL" sz="1800" dirty="0">
              <a:solidFill>
                <a:schemeClr val="accent2">
                  <a:lumMod val="50000"/>
                </a:schemeClr>
              </a:solidFill>
            </a:endParaRPr>
          </a:p>
        </p:txBody>
      </p:sp>
    </p:spTree>
    <p:extLst>
      <p:ext uri="{BB962C8B-B14F-4D97-AF65-F5344CB8AC3E}">
        <p14:creationId xmlns:p14="http://schemas.microsoft.com/office/powerpoint/2010/main" val="1168933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512" y="188640"/>
            <a:ext cx="8964488" cy="648072"/>
          </a:xfrm>
        </p:spPr>
        <p:txBody>
          <a:bodyPr/>
          <a:lstStyle/>
          <a:p>
            <a:r>
              <a:rPr lang="pl-PL" sz="2400" b="1" dirty="0">
                <a:solidFill>
                  <a:srgbClr val="0070C0"/>
                </a:solidFill>
              </a:rPr>
              <a:t>Raport z badania partycypacji obywatelskiej </a:t>
            </a:r>
            <a:br>
              <a:rPr lang="pl-PL" sz="2400" b="1" dirty="0">
                <a:solidFill>
                  <a:srgbClr val="0070C0"/>
                </a:solidFill>
              </a:rPr>
            </a:br>
            <a:r>
              <a:rPr lang="pl-PL" sz="2400" b="1" dirty="0">
                <a:solidFill>
                  <a:srgbClr val="0070C0"/>
                </a:solidFill>
              </a:rPr>
              <a:t>we współtworzeniu lokalnej polityki oświatowej</a:t>
            </a:r>
          </a:p>
        </p:txBody>
      </p:sp>
      <p:sp>
        <p:nvSpPr>
          <p:cNvPr id="4" name="Symbol zastępczy zawartości 3"/>
          <p:cNvSpPr>
            <a:spLocks noGrp="1"/>
          </p:cNvSpPr>
          <p:nvPr>
            <p:ph sz="half" idx="2"/>
          </p:nvPr>
        </p:nvSpPr>
        <p:spPr>
          <a:xfrm>
            <a:off x="4355976" y="1268761"/>
            <a:ext cx="4680520" cy="4536504"/>
          </a:xfrm>
        </p:spPr>
        <p:txBody>
          <a:bodyPr/>
          <a:lstStyle/>
          <a:p>
            <a:pPr>
              <a:buNone/>
            </a:pPr>
            <a:r>
              <a:rPr lang="pl-PL" sz="2000" dirty="0">
                <a:solidFill>
                  <a:schemeClr val="accent2">
                    <a:lumMod val="50000"/>
                  </a:schemeClr>
                </a:solidFill>
              </a:rPr>
              <a:t>Uczestnicy badania:</a:t>
            </a:r>
          </a:p>
          <a:p>
            <a:pPr marL="171450" indent="-171450">
              <a:buFont typeface="Wingdings 3" pitchFamily="18" charset="2"/>
              <a:buChar char="e"/>
            </a:pPr>
            <a:r>
              <a:rPr lang="pl-PL" sz="2000" dirty="0">
                <a:solidFill>
                  <a:schemeClr val="accent2">
                    <a:lumMod val="50000"/>
                  </a:schemeClr>
                </a:solidFill>
              </a:rPr>
              <a:t> gmina miejska: </a:t>
            </a:r>
            <a:br>
              <a:rPr lang="pl-PL" sz="2000" dirty="0">
                <a:solidFill>
                  <a:schemeClr val="accent2">
                    <a:lumMod val="50000"/>
                  </a:schemeClr>
                </a:solidFill>
              </a:rPr>
            </a:br>
            <a:r>
              <a:rPr lang="pl-PL" sz="2000" dirty="0">
                <a:solidFill>
                  <a:schemeClr val="accent2">
                    <a:lumMod val="50000"/>
                  </a:schemeClr>
                </a:solidFill>
              </a:rPr>
              <a:t>   Bełchatów, Łaskarzew, Sieradz</a:t>
            </a:r>
          </a:p>
          <a:p>
            <a:pPr marL="171450" indent="-171450">
              <a:buNone/>
            </a:pPr>
            <a:endParaRPr lang="pl-PL" sz="2000" dirty="0">
              <a:solidFill>
                <a:schemeClr val="accent2">
                  <a:lumMod val="50000"/>
                </a:schemeClr>
              </a:solidFill>
            </a:endParaRPr>
          </a:p>
          <a:p>
            <a:pPr marL="0" indent="0">
              <a:buFont typeface="Wingdings 3" pitchFamily="18" charset="2"/>
              <a:buChar char="e"/>
            </a:pPr>
            <a:r>
              <a:rPr lang="pl-PL" sz="2000" dirty="0">
                <a:solidFill>
                  <a:schemeClr val="accent2">
                    <a:lumMod val="50000"/>
                  </a:schemeClr>
                </a:solidFill>
              </a:rPr>
              <a:t> gmina wiejska:</a:t>
            </a:r>
            <a:br>
              <a:rPr lang="pl-PL" sz="2000" dirty="0">
                <a:solidFill>
                  <a:schemeClr val="accent2">
                    <a:lumMod val="50000"/>
                  </a:schemeClr>
                </a:solidFill>
              </a:rPr>
            </a:br>
            <a:r>
              <a:rPr lang="pl-PL" sz="2000" dirty="0">
                <a:solidFill>
                  <a:schemeClr val="accent2">
                    <a:lumMod val="50000"/>
                  </a:schemeClr>
                </a:solidFill>
              </a:rPr>
              <a:t>      Bielawy, Nowa Słupia</a:t>
            </a:r>
          </a:p>
          <a:p>
            <a:pPr marL="0" indent="0">
              <a:buFont typeface="Wingdings 3" pitchFamily="18" charset="2"/>
              <a:buChar char="e"/>
            </a:pPr>
            <a:endParaRPr lang="pl-PL" sz="2000" dirty="0">
              <a:solidFill>
                <a:schemeClr val="accent2">
                  <a:lumMod val="50000"/>
                </a:schemeClr>
              </a:solidFill>
            </a:endParaRPr>
          </a:p>
          <a:p>
            <a:pPr marL="0" indent="0">
              <a:buFont typeface="Wingdings 3" pitchFamily="18" charset="2"/>
              <a:buChar char="e"/>
            </a:pPr>
            <a:r>
              <a:rPr lang="pl-PL" sz="2000" dirty="0">
                <a:solidFill>
                  <a:schemeClr val="accent2">
                    <a:lumMod val="50000"/>
                  </a:schemeClr>
                </a:solidFill>
              </a:rPr>
              <a:t> gmina wiejsko-miejska</a:t>
            </a:r>
            <a:br>
              <a:rPr lang="pl-PL" sz="2000" dirty="0">
                <a:solidFill>
                  <a:schemeClr val="accent2">
                    <a:lumMod val="50000"/>
                  </a:schemeClr>
                </a:solidFill>
              </a:rPr>
            </a:br>
            <a:r>
              <a:rPr lang="pl-PL" sz="2000" dirty="0">
                <a:solidFill>
                  <a:schemeClr val="accent2">
                    <a:lumMod val="50000"/>
                  </a:schemeClr>
                </a:solidFill>
              </a:rPr>
              <a:t>      Dobre Miasto </a:t>
            </a:r>
          </a:p>
          <a:p>
            <a:pPr marL="0" indent="0">
              <a:buNone/>
            </a:pPr>
            <a:endParaRPr lang="pl-PL" sz="2000" dirty="0">
              <a:solidFill>
                <a:schemeClr val="accent2">
                  <a:lumMod val="50000"/>
                </a:schemeClr>
              </a:solidFill>
            </a:endParaRPr>
          </a:p>
          <a:p>
            <a:pPr marL="171450" indent="-171450">
              <a:buFont typeface="Wingdings 3" pitchFamily="18" charset="2"/>
              <a:buChar char="e"/>
            </a:pPr>
            <a:r>
              <a:rPr lang="pl-PL" sz="2000" dirty="0">
                <a:solidFill>
                  <a:schemeClr val="accent2">
                    <a:lumMod val="50000"/>
                  </a:schemeClr>
                </a:solidFill>
              </a:rPr>
              <a:t> miasto na prawach powiatu: </a:t>
            </a:r>
            <a:br>
              <a:rPr lang="pl-PL" sz="2000" dirty="0">
                <a:solidFill>
                  <a:schemeClr val="accent2">
                    <a:lumMod val="50000"/>
                  </a:schemeClr>
                </a:solidFill>
              </a:rPr>
            </a:br>
            <a:r>
              <a:rPr lang="pl-PL" sz="2000" dirty="0">
                <a:solidFill>
                  <a:schemeClr val="accent2">
                    <a:lumMod val="50000"/>
                  </a:schemeClr>
                </a:solidFill>
              </a:rPr>
              <a:t>   Gdańsk, Płock</a:t>
            </a:r>
          </a:p>
          <a:p>
            <a:pPr marL="171450" indent="-171450">
              <a:buNone/>
            </a:pPr>
            <a:endParaRPr lang="pl-PL" sz="2000" dirty="0">
              <a:solidFill>
                <a:schemeClr val="accent2">
                  <a:lumMod val="50000"/>
                </a:schemeClr>
              </a:solidFill>
            </a:endParaRPr>
          </a:p>
          <a:p>
            <a:pPr marL="266700" indent="-266700">
              <a:buFont typeface="Wingdings 3" pitchFamily="18" charset="2"/>
              <a:buChar char="e"/>
            </a:pPr>
            <a:r>
              <a:rPr lang="pl-PL" sz="2000" dirty="0">
                <a:solidFill>
                  <a:schemeClr val="accent2">
                    <a:lumMod val="50000"/>
                  </a:schemeClr>
                </a:solidFill>
              </a:rPr>
              <a:t>powiat: </a:t>
            </a:r>
            <a:br>
              <a:rPr lang="pl-PL" sz="2000" dirty="0">
                <a:solidFill>
                  <a:schemeClr val="accent2">
                    <a:lumMod val="50000"/>
                  </a:schemeClr>
                </a:solidFill>
              </a:rPr>
            </a:br>
            <a:r>
              <a:rPr lang="pl-PL" sz="2000" dirty="0">
                <a:solidFill>
                  <a:schemeClr val="accent2">
                    <a:lumMod val="50000"/>
                  </a:schemeClr>
                </a:solidFill>
              </a:rPr>
              <a:t> hajnowski, kaliski</a:t>
            </a:r>
          </a:p>
        </p:txBody>
      </p:sp>
      <p:pic>
        <p:nvPicPr>
          <p:cNvPr id="1026" name="Picture 2" descr="C:\Users\EWA\Desktop\IMG_20170809_182400(1).jpg"/>
          <p:cNvPicPr>
            <a:picLocks noGrp="1" noChangeAspect="1" noChangeArrowheads="1"/>
          </p:cNvPicPr>
          <p:nvPr>
            <p:ph sz="half" idx="1"/>
          </p:nvPr>
        </p:nvPicPr>
        <p:blipFill>
          <a:blip r:embed="rId3" cstate="print"/>
          <a:srcRect/>
          <a:stretch>
            <a:fillRect/>
          </a:stretch>
        </p:blipFill>
        <p:spPr bwMode="auto">
          <a:xfrm>
            <a:off x="323528" y="1268760"/>
            <a:ext cx="3931421" cy="4464495"/>
          </a:xfrm>
          <a:prstGeom prst="rect">
            <a:avLst/>
          </a:prstGeom>
          <a:noFill/>
        </p:spPr>
      </p:pic>
    </p:spTree>
    <p:extLst>
      <p:ext uri="{BB962C8B-B14F-4D97-AF65-F5344CB8AC3E}">
        <p14:creationId xmlns:p14="http://schemas.microsoft.com/office/powerpoint/2010/main" val="4071345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496" y="116632"/>
            <a:ext cx="6408712" cy="864096"/>
          </a:xfrm>
        </p:spPr>
        <p:txBody>
          <a:bodyPr/>
          <a:lstStyle/>
          <a:p>
            <a:r>
              <a:rPr lang="pl-PL" sz="2800" b="1" dirty="0">
                <a:solidFill>
                  <a:srgbClr val="0070C0"/>
                </a:solidFill>
              </a:rPr>
              <a:t>Konsultacje społeczne </a:t>
            </a:r>
            <a:r>
              <a:rPr lang="pl-PL" sz="2400" b="1" i="1" dirty="0">
                <a:solidFill>
                  <a:srgbClr val="0070C0"/>
                </a:solidFill>
              </a:rPr>
              <a:t>– wnioski</a:t>
            </a:r>
          </a:p>
        </p:txBody>
      </p:sp>
      <p:sp>
        <p:nvSpPr>
          <p:cNvPr id="3" name="Symbol zastępczy zawartości 2"/>
          <p:cNvSpPr>
            <a:spLocks noGrp="1"/>
          </p:cNvSpPr>
          <p:nvPr>
            <p:ph idx="1"/>
          </p:nvPr>
        </p:nvSpPr>
        <p:spPr>
          <a:xfrm>
            <a:off x="251520" y="1196753"/>
            <a:ext cx="8496944" cy="4608512"/>
          </a:xfrm>
        </p:spPr>
        <p:txBody>
          <a:bodyPr/>
          <a:lstStyle/>
          <a:p>
            <a:pPr marL="457200" indent="-457200">
              <a:spcBef>
                <a:spcPts val="600"/>
              </a:spcBef>
              <a:spcAft>
                <a:spcPts val="600"/>
              </a:spcAft>
              <a:buFont typeface="Wingdings 3" pitchFamily="18" charset="2"/>
              <a:buChar char="e"/>
            </a:pPr>
            <a:r>
              <a:rPr lang="pl-PL" sz="2200" dirty="0">
                <a:solidFill>
                  <a:schemeClr val="accent2">
                    <a:lumMod val="50000"/>
                  </a:schemeClr>
                </a:solidFill>
              </a:rPr>
              <a:t>Podejście władz samorządowych do organizowania konsultacji społecznych jest zróżnicowane między poszczególnymi JST objętymi badaniem</a:t>
            </a:r>
          </a:p>
          <a:p>
            <a:pPr marL="457200" indent="-457200">
              <a:spcBef>
                <a:spcPts val="600"/>
              </a:spcBef>
              <a:spcAft>
                <a:spcPts val="600"/>
              </a:spcAft>
              <a:buFont typeface="Wingdings 3" pitchFamily="18" charset="2"/>
              <a:buChar char="e"/>
            </a:pPr>
            <a:r>
              <a:rPr lang="pl-PL" sz="2200" dirty="0">
                <a:solidFill>
                  <a:schemeClr val="accent2">
                    <a:lumMod val="50000"/>
                  </a:schemeClr>
                </a:solidFill>
              </a:rPr>
              <a:t>Konsultacje mogą mieć formę zredukowaną do wynikającego </a:t>
            </a:r>
            <a:br>
              <a:rPr lang="pl-PL" sz="2200" dirty="0">
                <a:solidFill>
                  <a:schemeClr val="accent2">
                    <a:lumMod val="50000"/>
                  </a:schemeClr>
                </a:solidFill>
              </a:rPr>
            </a:br>
            <a:r>
              <a:rPr lang="pl-PL" sz="2200" dirty="0">
                <a:solidFill>
                  <a:schemeClr val="accent2">
                    <a:lumMod val="50000"/>
                  </a:schemeClr>
                </a:solidFill>
              </a:rPr>
              <a:t>z ustawowych obowiązków uzyskiwania pisemnych opinii od formalnych aktorów systemu edukacji, choć niekiedy włączani </a:t>
            </a:r>
            <a:br>
              <a:rPr lang="pl-PL" sz="2200" dirty="0">
                <a:solidFill>
                  <a:schemeClr val="accent2">
                    <a:lumMod val="50000"/>
                  </a:schemeClr>
                </a:solidFill>
              </a:rPr>
            </a:br>
            <a:r>
              <a:rPr lang="pl-PL" sz="2200" dirty="0">
                <a:solidFill>
                  <a:schemeClr val="accent2">
                    <a:lumMod val="50000"/>
                  </a:schemeClr>
                </a:solidFill>
              </a:rPr>
              <a:t>w nie są wszyscy zainteresowani mieszkańcy</a:t>
            </a:r>
          </a:p>
          <a:p>
            <a:pPr marL="457200" indent="-457200">
              <a:spcBef>
                <a:spcPts val="600"/>
              </a:spcBef>
              <a:spcAft>
                <a:spcPts val="600"/>
              </a:spcAft>
              <a:buFont typeface="Wingdings 3" pitchFamily="18" charset="2"/>
              <a:buChar char="e"/>
            </a:pPr>
            <a:r>
              <a:rPr lang="pl-PL" sz="2200" dirty="0">
                <a:solidFill>
                  <a:schemeClr val="accent2">
                    <a:lumMod val="50000"/>
                  </a:schemeClr>
                </a:solidFill>
              </a:rPr>
              <a:t>Ich przebieg może ograniczać się do </a:t>
            </a:r>
            <a:r>
              <a:rPr lang="pl-PL" sz="2200" b="1" dirty="0">
                <a:solidFill>
                  <a:schemeClr val="accent2">
                    <a:lumMod val="50000"/>
                  </a:schemeClr>
                </a:solidFill>
              </a:rPr>
              <a:t>informowania</a:t>
            </a:r>
            <a:r>
              <a:rPr lang="pl-PL" sz="2200" dirty="0">
                <a:solidFill>
                  <a:schemeClr val="accent2">
                    <a:lumMod val="50000"/>
                  </a:schemeClr>
                </a:solidFill>
              </a:rPr>
              <a:t>, niekiedy jednak przyjmuje formę publicznej debaty</a:t>
            </a:r>
          </a:p>
          <a:p>
            <a:pPr marL="457200" indent="-457200">
              <a:spcBef>
                <a:spcPts val="600"/>
              </a:spcBef>
              <a:spcAft>
                <a:spcPts val="600"/>
              </a:spcAft>
              <a:buFont typeface="Wingdings 3" pitchFamily="18" charset="2"/>
              <a:buChar char="e"/>
            </a:pPr>
            <a:r>
              <a:rPr lang="pl-PL" sz="2200" dirty="0">
                <a:solidFill>
                  <a:schemeClr val="accent2">
                    <a:lumMod val="50000"/>
                  </a:schemeClr>
                </a:solidFill>
              </a:rPr>
              <a:t>Bywa, choć sytuacje takie były rzadkie w zbadanych jednostkach, że konsultacje uwzględniają przeprowadzenie wśród mieszkańców ankiety</a:t>
            </a:r>
          </a:p>
          <a:p>
            <a:endParaRPr lang="pl-PL" dirty="0">
              <a:solidFill>
                <a:schemeClr val="accent2">
                  <a:lumMod val="50000"/>
                </a:schemeClr>
              </a:solidFill>
            </a:endParaRPr>
          </a:p>
        </p:txBody>
      </p:sp>
    </p:spTree>
    <p:extLst>
      <p:ext uri="{BB962C8B-B14F-4D97-AF65-F5344CB8AC3E}">
        <p14:creationId xmlns:p14="http://schemas.microsoft.com/office/powerpoint/2010/main" val="1008599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7504" y="274638"/>
            <a:ext cx="6768752" cy="634082"/>
          </a:xfrm>
        </p:spPr>
        <p:txBody>
          <a:bodyPr/>
          <a:lstStyle/>
          <a:p>
            <a:r>
              <a:rPr lang="pl-PL" sz="2800" b="1" dirty="0">
                <a:solidFill>
                  <a:srgbClr val="0070C0"/>
                </a:solidFill>
              </a:rPr>
              <a:t>Koprodukcja usług edukacyjnych </a:t>
            </a:r>
            <a:r>
              <a:rPr lang="pl-PL" sz="2400" b="1" i="1" dirty="0">
                <a:solidFill>
                  <a:srgbClr val="0070C0"/>
                </a:solidFill>
              </a:rPr>
              <a:t>– wnioski</a:t>
            </a:r>
          </a:p>
        </p:txBody>
      </p:sp>
      <p:sp>
        <p:nvSpPr>
          <p:cNvPr id="3" name="Symbol zastępczy zawartości 2"/>
          <p:cNvSpPr>
            <a:spLocks noGrp="1"/>
          </p:cNvSpPr>
          <p:nvPr>
            <p:ph idx="1"/>
          </p:nvPr>
        </p:nvSpPr>
        <p:spPr>
          <a:xfrm>
            <a:off x="323528" y="1268760"/>
            <a:ext cx="8820472" cy="5217443"/>
          </a:xfrm>
        </p:spPr>
        <p:txBody>
          <a:bodyPr/>
          <a:lstStyle/>
          <a:p>
            <a:pPr marL="457200" indent="-457200">
              <a:spcBef>
                <a:spcPts val="600"/>
              </a:spcBef>
              <a:spcAft>
                <a:spcPts val="600"/>
              </a:spcAft>
              <a:buFont typeface="Wingdings 3" pitchFamily="18" charset="2"/>
              <a:buChar char="e"/>
            </a:pPr>
            <a:r>
              <a:rPr lang="pl-PL" sz="2200" dirty="0">
                <a:solidFill>
                  <a:schemeClr val="accent2">
                    <a:lumMod val="50000"/>
                  </a:schemeClr>
                </a:solidFill>
              </a:rPr>
              <a:t>Koprodukcja usług edukacyjnych, jako forma partycypacji, występuje rzadziej niż konsultacje społeczne</a:t>
            </a:r>
          </a:p>
          <a:p>
            <a:pPr marL="457200" indent="-457200">
              <a:spcBef>
                <a:spcPts val="600"/>
              </a:spcBef>
              <a:spcAft>
                <a:spcPts val="600"/>
              </a:spcAft>
              <a:buFont typeface="Wingdings 3" pitchFamily="18" charset="2"/>
              <a:buChar char="e"/>
            </a:pPr>
            <a:r>
              <a:rPr lang="pl-PL" sz="2200" dirty="0">
                <a:solidFill>
                  <a:schemeClr val="accent2">
                    <a:lumMod val="50000"/>
                  </a:schemeClr>
                </a:solidFill>
              </a:rPr>
              <a:t>Przejawia się włączaniem się mieszkańców w prowadzenie </a:t>
            </a:r>
            <a:br>
              <a:rPr lang="pl-PL" sz="2200" dirty="0">
                <a:solidFill>
                  <a:schemeClr val="accent2">
                    <a:lumMod val="50000"/>
                  </a:schemeClr>
                </a:solidFill>
              </a:rPr>
            </a:br>
            <a:r>
              <a:rPr lang="pl-PL" sz="2200" dirty="0">
                <a:solidFill>
                  <a:schemeClr val="accent2">
                    <a:lumMod val="50000"/>
                  </a:schemeClr>
                </a:solidFill>
              </a:rPr>
              <a:t>szkół poprzez tworzenie stowarzyszeń przejmujących ich prowadzenie – z inicjatywy samych obywateli lub (rzadziej) władz</a:t>
            </a:r>
          </a:p>
          <a:p>
            <a:pPr marL="457200" indent="-457200">
              <a:spcBef>
                <a:spcPts val="600"/>
              </a:spcBef>
              <a:spcAft>
                <a:spcPts val="600"/>
              </a:spcAft>
              <a:buFont typeface="Wingdings 3" pitchFamily="18" charset="2"/>
              <a:buChar char="e"/>
            </a:pPr>
            <a:r>
              <a:rPr lang="pl-PL" sz="2200" dirty="0">
                <a:solidFill>
                  <a:schemeClr val="accent2">
                    <a:lumMod val="50000"/>
                  </a:schemeClr>
                </a:solidFill>
              </a:rPr>
              <a:t>Przedstawiciele środowisk związanych z oświatą mogą być również zapraszani do współtworzenia dokumentów strategicznych JST</a:t>
            </a:r>
          </a:p>
          <a:p>
            <a:pPr marL="457200" indent="-457200">
              <a:spcBef>
                <a:spcPts val="600"/>
              </a:spcBef>
              <a:spcAft>
                <a:spcPts val="600"/>
              </a:spcAft>
              <a:buFont typeface="Wingdings 3" pitchFamily="18" charset="2"/>
              <a:buChar char="e"/>
            </a:pPr>
            <a:r>
              <a:rPr lang="pl-PL" sz="2200" dirty="0">
                <a:solidFill>
                  <a:schemeClr val="accent2">
                    <a:lumMod val="50000"/>
                  </a:schemeClr>
                </a:solidFill>
              </a:rPr>
              <a:t>Lokalny biznes włącza się we współpracę ze szkołami zawodowymi, upatrując w ich absolwentach potencjalnych przyszłych pracowników, w których kwalifikacje warto jest „zainwestować”, wspierając materialnie proces dydaktyczny</a:t>
            </a:r>
          </a:p>
        </p:txBody>
      </p:sp>
    </p:spTree>
    <p:extLst>
      <p:ext uri="{BB962C8B-B14F-4D97-AF65-F5344CB8AC3E}">
        <p14:creationId xmlns:p14="http://schemas.microsoft.com/office/powerpoint/2010/main" val="3353630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4258816" cy="634082"/>
          </a:xfrm>
        </p:spPr>
        <p:txBody>
          <a:bodyPr/>
          <a:lstStyle/>
          <a:p>
            <a:r>
              <a:rPr lang="pl-PL" sz="2800" b="1" dirty="0">
                <a:solidFill>
                  <a:srgbClr val="0070C0"/>
                </a:solidFill>
              </a:rPr>
              <a:t>Protesty – </a:t>
            </a:r>
            <a:r>
              <a:rPr lang="pl-PL" sz="2400" b="1" i="1" dirty="0">
                <a:solidFill>
                  <a:srgbClr val="0070C0"/>
                </a:solidFill>
              </a:rPr>
              <a:t>wnioski</a:t>
            </a:r>
          </a:p>
        </p:txBody>
      </p:sp>
      <p:sp>
        <p:nvSpPr>
          <p:cNvPr id="3" name="Symbol zastępczy zawartości 2"/>
          <p:cNvSpPr>
            <a:spLocks noGrp="1"/>
          </p:cNvSpPr>
          <p:nvPr>
            <p:ph idx="1"/>
          </p:nvPr>
        </p:nvSpPr>
        <p:spPr>
          <a:xfrm>
            <a:off x="251520" y="1556792"/>
            <a:ext cx="8496944" cy="4569371"/>
          </a:xfrm>
        </p:spPr>
        <p:txBody>
          <a:bodyPr/>
          <a:lstStyle/>
          <a:p>
            <a:pPr marL="457200" indent="-457200">
              <a:spcBef>
                <a:spcPts val="1200"/>
              </a:spcBef>
              <a:spcAft>
                <a:spcPts val="1200"/>
              </a:spcAft>
              <a:buFont typeface="Wingdings 3" pitchFamily="18" charset="2"/>
              <a:buChar char="e"/>
            </a:pPr>
            <a:r>
              <a:rPr lang="pl-PL" sz="2400" dirty="0">
                <a:solidFill>
                  <a:schemeClr val="accent2">
                    <a:lumMod val="50000"/>
                  </a:schemeClr>
                </a:solidFill>
              </a:rPr>
              <a:t>Stanowią </a:t>
            </a:r>
            <a:r>
              <a:rPr lang="pl-PL" sz="2400" b="1" dirty="0">
                <a:solidFill>
                  <a:schemeClr val="accent2">
                    <a:lumMod val="50000"/>
                  </a:schemeClr>
                </a:solidFill>
              </a:rPr>
              <a:t>częsty przejaw działań partycypacyjnych</a:t>
            </a:r>
            <a:r>
              <a:rPr lang="pl-PL" sz="2400" dirty="0">
                <a:solidFill>
                  <a:schemeClr val="accent2">
                    <a:lumMod val="50000"/>
                  </a:schemeClr>
                </a:solidFill>
              </a:rPr>
              <a:t>, </a:t>
            </a:r>
            <a:br>
              <a:rPr lang="pl-PL" sz="2400" dirty="0">
                <a:solidFill>
                  <a:schemeClr val="accent2">
                    <a:lumMod val="50000"/>
                  </a:schemeClr>
                </a:solidFill>
              </a:rPr>
            </a:br>
            <a:r>
              <a:rPr lang="pl-PL" sz="2400" dirty="0">
                <a:solidFill>
                  <a:schemeClr val="accent2">
                    <a:lumMod val="50000"/>
                  </a:schemeClr>
                </a:solidFill>
              </a:rPr>
              <a:t>a ich najczęstszym powodem są plany władz samorządowych dotyczące likwidacji szkoły lub jej przekazania do prowadzenia podmiotowi niepublicznemu</a:t>
            </a:r>
          </a:p>
          <a:p>
            <a:pPr marL="457200" indent="-457200">
              <a:spcBef>
                <a:spcPts val="1200"/>
              </a:spcBef>
              <a:spcAft>
                <a:spcPts val="1200"/>
              </a:spcAft>
              <a:buFont typeface="Wingdings 3" pitchFamily="18" charset="2"/>
              <a:buChar char="e"/>
            </a:pPr>
            <a:r>
              <a:rPr lang="pl-PL" sz="2400" dirty="0">
                <a:solidFill>
                  <a:schemeClr val="accent2">
                    <a:lumMod val="50000"/>
                  </a:schemeClr>
                </a:solidFill>
              </a:rPr>
              <a:t>W wielu przypadkach powodują zmianę decyzji władz, </a:t>
            </a:r>
            <a:br>
              <a:rPr lang="pl-PL" sz="2400" dirty="0">
                <a:solidFill>
                  <a:schemeClr val="accent2">
                    <a:lumMod val="50000"/>
                  </a:schemeClr>
                </a:solidFill>
              </a:rPr>
            </a:br>
            <a:r>
              <a:rPr lang="pl-PL" sz="2400" dirty="0">
                <a:solidFill>
                  <a:schemeClr val="accent2">
                    <a:lumMod val="50000"/>
                  </a:schemeClr>
                </a:solidFill>
              </a:rPr>
              <a:t>przez co mogą prowadzić do utrudnień w reorganizacji </a:t>
            </a:r>
            <a:br>
              <a:rPr lang="pl-PL" sz="2400" dirty="0">
                <a:solidFill>
                  <a:schemeClr val="accent2">
                    <a:lumMod val="50000"/>
                  </a:schemeClr>
                </a:solidFill>
              </a:rPr>
            </a:br>
            <a:r>
              <a:rPr lang="pl-PL" sz="2400" dirty="0">
                <a:solidFill>
                  <a:schemeClr val="accent2">
                    <a:lumMod val="50000"/>
                  </a:schemeClr>
                </a:solidFill>
              </a:rPr>
              <a:t>sieci szkół, pożądanej w związku ze zmianami demograficznymi i spadkiem rentowności niektórych z nich</a:t>
            </a:r>
          </a:p>
        </p:txBody>
      </p:sp>
    </p:spTree>
    <p:extLst>
      <p:ext uri="{BB962C8B-B14F-4D97-AF65-F5344CB8AC3E}">
        <p14:creationId xmlns:p14="http://schemas.microsoft.com/office/powerpoint/2010/main" val="644877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3568" y="2420888"/>
            <a:ext cx="8280920" cy="1368152"/>
          </a:xfrm>
        </p:spPr>
        <p:txBody>
          <a:bodyPr/>
          <a:lstStyle/>
          <a:p>
            <a:r>
              <a:rPr lang="pl-PL" sz="2800" b="1" dirty="0">
                <a:solidFill>
                  <a:schemeClr val="accent2">
                    <a:lumMod val="50000"/>
                  </a:schemeClr>
                </a:solidFill>
              </a:rPr>
              <a:t>    </a:t>
            </a:r>
            <a:r>
              <a:rPr lang="pl-PL" sz="3600" b="1" dirty="0">
                <a:solidFill>
                  <a:srgbClr val="002060"/>
                </a:solidFill>
                <a:ea typeface="+mn-ea"/>
              </a:rPr>
              <a:t>Studium przypadku</a:t>
            </a:r>
          </a:p>
        </p:txBody>
      </p:sp>
    </p:spTree>
    <p:extLst>
      <p:ext uri="{BB962C8B-B14F-4D97-AF65-F5344CB8AC3E}">
        <p14:creationId xmlns:p14="http://schemas.microsoft.com/office/powerpoint/2010/main" val="73142864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23528" y="3068960"/>
            <a:ext cx="8208912" cy="1296144"/>
          </a:xfrm>
        </p:spPr>
        <p:txBody>
          <a:bodyPr/>
          <a:lstStyle/>
          <a:p>
            <a:r>
              <a:rPr lang="pl-PL" sz="2800" dirty="0"/>
              <a:t>Uspołecznienie procesu edukacji</a:t>
            </a:r>
            <a:br>
              <a:rPr lang="pl-PL" sz="2800" dirty="0"/>
            </a:br>
            <a:br>
              <a:rPr lang="pl-PL" sz="2800" dirty="0"/>
            </a:br>
            <a:r>
              <a:rPr lang="pl-PL" sz="2800" dirty="0"/>
              <a:t>Moduł 2</a:t>
            </a:r>
            <a:br>
              <a:rPr lang="pl-PL" sz="1000" dirty="0">
                <a:solidFill>
                  <a:prstClr val="white"/>
                </a:solidFill>
                <a:latin typeface="Tahoma"/>
              </a:rPr>
            </a:br>
            <a:r>
              <a:rPr lang="pl-PL" sz="2800" dirty="0">
                <a:solidFill>
                  <a:prstClr val="white"/>
                </a:solidFill>
                <a:latin typeface="Tahoma"/>
              </a:rPr>
              <a:t>                                </a:t>
            </a:r>
            <a:br>
              <a:rPr lang="pl-PL" sz="2800" dirty="0">
                <a:solidFill>
                  <a:prstClr val="white"/>
                </a:solidFill>
                <a:latin typeface="Tahoma"/>
              </a:rPr>
            </a:br>
            <a:r>
              <a:rPr lang="pl-PL" sz="2800" dirty="0">
                <a:solidFill>
                  <a:prstClr val="white"/>
                </a:solidFill>
                <a:latin typeface="Tahoma"/>
              </a:rPr>
              <a:t>                                  </a:t>
            </a:r>
            <a:r>
              <a:rPr lang="pl-PL" sz="2000" dirty="0"/>
              <a:t>Autor: Ewa Halska / Dorota Tomaszewicz </a:t>
            </a:r>
            <a:br>
              <a:rPr lang="pl-PL" sz="2000" dirty="0"/>
            </a:br>
            <a:endParaRPr lang="pl-PL" sz="2000" dirty="0"/>
          </a:p>
        </p:txBody>
      </p:sp>
    </p:spTree>
    <p:extLst>
      <p:ext uri="{BB962C8B-B14F-4D97-AF65-F5344CB8AC3E}">
        <p14:creationId xmlns:p14="http://schemas.microsoft.com/office/powerpoint/2010/main" val="3701550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504043"/>
            <a:ext cx="8229600" cy="778098"/>
          </a:xfrm>
        </p:spPr>
        <p:txBody>
          <a:bodyPr/>
          <a:lstStyle/>
          <a:p>
            <a:r>
              <a:rPr lang="pl-PL" sz="2800" b="1" dirty="0">
                <a:solidFill>
                  <a:schemeClr val="accent2">
                    <a:lumMod val="50000"/>
                  </a:schemeClr>
                </a:solidFill>
              </a:rPr>
              <a:t>  </a:t>
            </a:r>
            <a:r>
              <a:rPr lang="pl-PL" sz="2800" b="1" dirty="0">
                <a:solidFill>
                  <a:srgbClr val="0070C0"/>
                </a:solidFill>
              </a:rPr>
              <a:t>Omówienie symulacji</a:t>
            </a:r>
          </a:p>
        </p:txBody>
      </p:sp>
      <p:sp>
        <p:nvSpPr>
          <p:cNvPr id="3" name="Symbol zastępczy zawartości 2"/>
          <p:cNvSpPr>
            <a:spLocks noGrp="1"/>
          </p:cNvSpPr>
          <p:nvPr>
            <p:ph idx="1"/>
          </p:nvPr>
        </p:nvSpPr>
        <p:spPr>
          <a:xfrm>
            <a:off x="323528" y="1484783"/>
            <a:ext cx="8363272" cy="3456385"/>
          </a:xfrm>
        </p:spPr>
        <p:txBody>
          <a:bodyPr/>
          <a:lstStyle/>
          <a:p>
            <a:pPr marL="514350" lvl="0" indent="-514350">
              <a:spcBef>
                <a:spcPts val="0"/>
              </a:spcBef>
              <a:buClr>
                <a:schemeClr val="tx1">
                  <a:lumMod val="50000"/>
                  <a:lumOff val="50000"/>
                </a:schemeClr>
              </a:buClr>
              <a:buFont typeface="+mj-lt"/>
              <a:buAutoNum type="arabicPeriod"/>
            </a:pPr>
            <a:r>
              <a:rPr lang="pl-PL" sz="2600" dirty="0"/>
              <a:t>Jakie uczucia towarzyszyły uczestnikom debaty?</a:t>
            </a:r>
          </a:p>
          <a:p>
            <a:pPr marL="514350" lvl="0" indent="-514350">
              <a:spcBef>
                <a:spcPts val="0"/>
              </a:spcBef>
              <a:buClr>
                <a:schemeClr val="tx1">
                  <a:lumMod val="50000"/>
                  <a:lumOff val="50000"/>
                </a:schemeClr>
              </a:buClr>
              <a:buFont typeface="+mj-lt"/>
              <a:buAutoNum type="arabicPeriod"/>
            </a:pPr>
            <a:endParaRPr lang="pl-PL" sz="2600" dirty="0"/>
          </a:p>
          <a:p>
            <a:pPr marL="514350" lvl="0" indent="-514350">
              <a:spcBef>
                <a:spcPts val="0"/>
              </a:spcBef>
              <a:buClr>
                <a:schemeClr val="tx1">
                  <a:lumMod val="50000"/>
                  <a:lumOff val="50000"/>
                </a:schemeClr>
              </a:buClr>
              <a:buFont typeface="+mj-lt"/>
              <a:buAutoNum type="arabicPeriod"/>
            </a:pPr>
            <a:r>
              <a:rPr lang="pl-PL" sz="2600" dirty="0"/>
              <a:t>Zasady efektywnej komunikacji (jak mówić, żeby nas słuchano, jak słuchać żeby zrozumieć?</a:t>
            </a:r>
          </a:p>
          <a:p>
            <a:pPr marL="514350" lvl="0" indent="-514350">
              <a:spcBef>
                <a:spcPts val="0"/>
              </a:spcBef>
              <a:buClr>
                <a:schemeClr val="tx1">
                  <a:lumMod val="50000"/>
                  <a:lumOff val="50000"/>
                </a:schemeClr>
              </a:buClr>
              <a:buAutoNum type="arabicPeriod"/>
            </a:pPr>
            <a:endParaRPr lang="pl-PL" sz="2600" dirty="0"/>
          </a:p>
          <a:p>
            <a:pPr marL="514350" lvl="0" indent="-514350">
              <a:spcBef>
                <a:spcPts val="0"/>
              </a:spcBef>
              <a:buClr>
                <a:schemeClr val="tx1">
                  <a:lumMod val="50000"/>
                  <a:lumOff val="50000"/>
                </a:schemeClr>
              </a:buClr>
              <a:buAutoNum type="arabicPeriod"/>
            </a:pPr>
            <a:r>
              <a:rPr lang="pl-PL" sz="2600" dirty="0"/>
              <a:t>Jakie są bariery, zakłócenia, radzenia sobie w sytuacji konfliktowych?</a:t>
            </a:r>
          </a:p>
          <a:p>
            <a:pPr marL="514350" lvl="0" indent="-514350">
              <a:spcBef>
                <a:spcPts val="0"/>
              </a:spcBef>
              <a:buClr>
                <a:schemeClr val="tx1">
                  <a:lumMod val="50000"/>
                  <a:lumOff val="50000"/>
                </a:schemeClr>
              </a:buClr>
              <a:buAutoNum type="arabicPeriod"/>
            </a:pPr>
            <a:endParaRPr lang="pl-PL" sz="2600" dirty="0"/>
          </a:p>
          <a:p>
            <a:endParaRPr lang="pl-PL" sz="2600" dirty="0"/>
          </a:p>
        </p:txBody>
      </p:sp>
    </p:spTree>
    <p:extLst>
      <p:ext uri="{BB962C8B-B14F-4D97-AF65-F5344CB8AC3E}">
        <p14:creationId xmlns:p14="http://schemas.microsoft.com/office/powerpoint/2010/main" val="303184102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idx="4294967295"/>
          </p:nvPr>
        </p:nvSpPr>
        <p:spPr>
          <a:xfrm>
            <a:off x="683568" y="2420938"/>
            <a:ext cx="8208912" cy="1944166"/>
          </a:xfrm>
        </p:spPr>
        <p:txBody>
          <a:bodyPr>
            <a:normAutofit/>
          </a:bodyPr>
          <a:lstStyle/>
          <a:p>
            <a:r>
              <a:rPr lang="pl-PL" sz="3600" b="1" dirty="0">
                <a:solidFill>
                  <a:schemeClr val="bg1"/>
                </a:solidFill>
                <a:ea typeface="+mn-ea"/>
              </a:rPr>
              <a:t>Proces partycypacji w pigułce</a:t>
            </a:r>
            <a:br>
              <a:rPr lang="pl-PL" sz="3600" b="1" dirty="0">
                <a:solidFill>
                  <a:schemeClr val="bg1"/>
                </a:solidFill>
                <a:ea typeface="+mn-ea"/>
              </a:rPr>
            </a:br>
            <a:br>
              <a:rPr lang="pl-PL" sz="3600" b="1" dirty="0">
                <a:solidFill>
                  <a:schemeClr val="bg1"/>
                </a:solidFill>
                <a:ea typeface="+mn-ea"/>
              </a:rPr>
            </a:br>
            <a:r>
              <a:rPr lang="pl-PL" i="1" dirty="0">
                <a:solidFill>
                  <a:srgbClr val="DD8047">
                    <a:lumMod val="50000"/>
                  </a:srgbClr>
                </a:solidFill>
                <a:effectLst>
                  <a:outerShdw blurRad="38100" dist="38100" dir="2700000" algn="tl">
                    <a:srgbClr val="000000">
                      <a:alpha val="43137"/>
                    </a:srgbClr>
                  </a:outerShdw>
                </a:effectLst>
                <a:hlinkClick r:id="rId3"/>
              </a:rPr>
              <a:t>partycypacyjne ABC</a:t>
            </a:r>
            <a:endParaRPr lang="pl-PL" sz="2400" b="1" dirty="0">
              <a:solidFill>
                <a:schemeClr val="bg1"/>
              </a:solidFill>
              <a:ea typeface="+mn-ea"/>
            </a:endParaRPr>
          </a:p>
        </p:txBody>
      </p:sp>
    </p:spTree>
    <p:extLst>
      <p:ext uri="{BB962C8B-B14F-4D97-AF65-F5344CB8AC3E}">
        <p14:creationId xmlns:p14="http://schemas.microsoft.com/office/powerpoint/2010/main" val="500486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70A8CDB-DE8D-4EB2-863F-4010781B23A4}"/>
              </a:ext>
            </a:extLst>
          </p:cNvPr>
          <p:cNvSpPr>
            <a:spLocks noGrp="1"/>
          </p:cNvSpPr>
          <p:nvPr>
            <p:ph type="title"/>
          </p:nvPr>
        </p:nvSpPr>
        <p:spPr/>
        <p:txBody>
          <a:bodyPr/>
          <a:lstStyle/>
          <a:p>
            <a:r>
              <a:rPr lang="pl-PL" b="1" dirty="0">
                <a:solidFill>
                  <a:srgbClr val="002060"/>
                </a:solidFill>
              </a:rPr>
              <a:t>Drabina partycypacji </a:t>
            </a:r>
          </a:p>
        </p:txBody>
      </p:sp>
      <p:graphicFrame>
        <p:nvGraphicFramePr>
          <p:cNvPr id="4" name="Diagram 3">
            <a:extLst>
              <a:ext uri="{FF2B5EF4-FFF2-40B4-BE49-F238E27FC236}">
                <a16:creationId xmlns:a16="http://schemas.microsoft.com/office/drawing/2014/main" id="{56B5E231-D266-4189-8C37-E095273B7BAC}"/>
              </a:ext>
            </a:extLst>
          </p:cNvPr>
          <p:cNvGraphicFramePr/>
          <p:nvPr>
            <p:extLst>
              <p:ext uri="{D42A27DB-BD31-4B8C-83A1-F6EECF244321}">
                <p14:modId xmlns:p14="http://schemas.microsoft.com/office/powerpoint/2010/main" val="3686612881"/>
              </p:ext>
            </p:extLst>
          </p:nvPr>
        </p:nvGraphicFramePr>
        <p:xfrm>
          <a:off x="539552" y="1340768"/>
          <a:ext cx="6048672"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trzałka: w prawo 4">
            <a:extLst>
              <a:ext uri="{FF2B5EF4-FFF2-40B4-BE49-F238E27FC236}">
                <a16:creationId xmlns:a16="http://schemas.microsoft.com/office/drawing/2014/main" id="{14E35464-97EA-4D15-91ED-AF83168B0EF3}"/>
              </a:ext>
            </a:extLst>
          </p:cNvPr>
          <p:cNvSpPr/>
          <p:nvPr/>
        </p:nvSpPr>
        <p:spPr>
          <a:xfrm rot="16200000">
            <a:off x="6483449" y="2820169"/>
            <a:ext cx="2952328" cy="10016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795333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a:xfrm>
            <a:off x="5292080" y="-99396"/>
            <a:ext cx="3851914" cy="885190"/>
          </a:xfrm>
        </p:spPr>
        <p:txBody>
          <a:bodyPr>
            <a:noAutofit/>
          </a:bodyPr>
          <a:lstStyle/>
          <a:p>
            <a:pPr algn="r"/>
            <a:br>
              <a:rPr lang="pl-PL" sz="2400" b="1" i="1" dirty="0">
                <a:solidFill>
                  <a:srgbClr val="002060"/>
                </a:solidFill>
                <a:effectLst>
                  <a:outerShdw blurRad="38100" dist="38100" dir="2700000" algn="tl">
                    <a:srgbClr val="000000">
                      <a:alpha val="43137"/>
                    </a:srgbClr>
                  </a:outerShdw>
                </a:effectLst>
              </a:rPr>
            </a:br>
            <a:br>
              <a:rPr lang="pl-PL" sz="2200" b="1" i="1" dirty="0">
                <a:solidFill>
                  <a:srgbClr val="002060"/>
                </a:solidFill>
              </a:rPr>
            </a:br>
            <a:endParaRPr lang="pl-PL" sz="2200" b="1" dirty="0">
              <a:solidFill>
                <a:srgbClr val="002060"/>
              </a:solidFill>
            </a:endParaRPr>
          </a:p>
        </p:txBody>
      </p:sp>
      <p:pic>
        <p:nvPicPr>
          <p:cNvPr id="3" name="Picture 2"/>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 y="44657"/>
            <a:ext cx="5040008" cy="6696702"/>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cxnSp>
        <p:nvCxnSpPr>
          <p:cNvPr id="5" name="Łącznik łamany 4"/>
          <p:cNvCxnSpPr/>
          <p:nvPr/>
        </p:nvCxnSpPr>
        <p:spPr>
          <a:xfrm>
            <a:off x="4308792" y="929024"/>
            <a:ext cx="714380" cy="214314"/>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Łącznik łamany 7"/>
          <p:cNvCxnSpPr/>
          <p:nvPr/>
        </p:nvCxnSpPr>
        <p:spPr>
          <a:xfrm flipV="1">
            <a:off x="4451668" y="1634594"/>
            <a:ext cx="571504" cy="214314"/>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Łącznik łamany 21"/>
          <p:cNvCxnSpPr/>
          <p:nvPr/>
        </p:nvCxnSpPr>
        <p:spPr>
          <a:xfrm>
            <a:off x="4429124" y="2571744"/>
            <a:ext cx="642942" cy="285752"/>
          </a:xfrm>
          <a:prstGeom prst="bentConnector3">
            <a:avLst>
              <a:gd name="adj1" fmla="val 7074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Łącznik łamany 22"/>
          <p:cNvCxnSpPr>
            <a:cxnSpLocks/>
          </p:cNvCxnSpPr>
          <p:nvPr/>
        </p:nvCxnSpPr>
        <p:spPr>
          <a:xfrm flipV="1">
            <a:off x="4272184" y="5778713"/>
            <a:ext cx="956821" cy="436368"/>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Łącznik łamany 28"/>
          <p:cNvCxnSpPr/>
          <p:nvPr/>
        </p:nvCxnSpPr>
        <p:spPr>
          <a:xfrm flipV="1">
            <a:off x="4401555" y="3783291"/>
            <a:ext cx="720080" cy="144016"/>
          </a:xfrm>
          <a:prstGeom prst="bentConnector3">
            <a:avLst>
              <a:gd name="adj1" fmla="val 71164"/>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2" name="pole tekstowe 41"/>
          <p:cNvSpPr txBox="1"/>
          <p:nvPr/>
        </p:nvSpPr>
        <p:spPr>
          <a:xfrm>
            <a:off x="5429256" y="1357298"/>
            <a:ext cx="2256433" cy="369332"/>
          </a:xfrm>
          <a:prstGeom prst="rect">
            <a:avLst/>
          </a:prstGeom>
          <a:noFill/>
        </p:spPr>
        <p:txBody>
          <a:bodyPr wrap="square" rtlCol="0">
            <a:spAutoFit/>
          </a:bodyPr>
          <a:lstStyle/>
          <a:p>
            <a:endParaRPr lang="pl-PL" dirty="0"/>
          </a:p>
        </p:txBody>
      </p:sp>
      <p:cxnSp>
        <p:nvCxnSpPr>
          <p:cNvPr id="43" name="Łącznik łamany 42"/>
          <p:cNvCxnSpPr>
            <a:cxnSpLocks/>
          </p:cNvCxnSpPr>
          <p:nvPr/>
        </p:nvCxnSpPr>
        <p:spPr>
          <a:xfrm>
            <a:off x="4343400" y="4641638"/>
            <a:ext cx="859854" cy="729568"/>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Prostokąt zaokrąglony 43"/>
          <p:cNvSpPr/>
          <p:nvPr/>
        </p:nvSpPr>
        <p:spPr>
          <a:xfrm>
            <a:off x="5072066" y="1043247"/>
            <a:ext cx="3892421" cy="956821"/>
          </a:xfrm>
          <a:prstGeom prst="roundRect">
            <a:avLst/>
          </a:prstGeom>
          <a:gradFill>
            <a:gsLst>
              <a:gs pos="0">
                <a:schemeClr val="bg1">
                  <a:lumMod val="95000"/>
                </a:schemeClr>
              </a:gs>
              <a:gs pos="50000">
                <a:schemeClr val="accent1">
                  <a:lumMod val="20000"/>
                  <a:lumOff val="8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200" b="1" dirty="0">
                <a:solidFill>
                  <a:schemeClr val="tx1"/>
                </a:solidFill>
              </a:rPr>
              <a:t>NIEPARTYCYPACJA </a:t>
            </a:r>
          </a:p>
          <a:p>
            <a:r>
              <a:rPr lang="pl-PL" sz="2000" dirty="0">
                <a:solidFill>
                  <a:schemeClr val="tx1"/>
                </a:solidFill>
              </a:rPr>
              <a:t>- </a:t>
            </a:r>
            <a:r>
              <a:rPr lang="pl-PL" sz="1600" dirty="0">
                <a:solidFill>
                  <a:schemeClr val="tx1"/>
                </a:solidFill>
              </a:rPr>
              <a:t>substytut właściwej partycypacji</a:t>
            </a:r>
          </a:p>
        </p:txBody>
      </p:sp>
      <p:cxnSp>
        <p:nvCxnSpPr>
          <p:cNvPr id="46" name="Łącznik prosty ze strzałką 45"/>
          <p:cNvCxnSpPr/>
          <p:nvPr/>
        </p:nvCxnSpPr>
        <p:spPr>
          <a:xfrm>
            <a:off x="4499992" y="3212976"/>
            <a:ext cx="576064"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 name="Prostokąt zaokrąglony 50"/>
          <p:cNvSpPr/>
          <p:nvPr/>
        </p:nvSpPr>
        <p:spPr>
          <a:xfrm>
            <a:off x="5148064" y="2153944"/>
            <a:ext cx="3744416" cy="2846691"/>
          </a:xfrm>
          <a:prstGeom prst="roundRect">
            <a:avLst/>
          </a:prstGeom>
          <a:gradFill>
            <a:gsLst>
              <a:gs pos="0">
                <a:schemeClr val="bg1">
                  <a:lumMod val="85000"/>
                </a:schemeClr>
              </a:gs>
              <a:gs pos="50000">
                <a:schemeClr val="accent1">
                  <a:lumMod val="20000"/>
                  <a:lumOff val="8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b="1" dirty="0">
                <a:solidFill>
                  <a:schemeClr val="tx1"/>
                </a:solidFill>
              </a:rPr>
              <a:t>TOKENIZM </a:t>
            </a:r>
          </a:p>
          <a:p>
            <a:pPr>
              <a:buFontTx/>
              <a:buChar char="-"/>
            </a:pPr>
            <a:r>
              <a:rPr lang="pl-PL" sz="1600" b="1" dirty="0">
                <a:solidFill>
                  <a:schemeClr val="tx1"/>
                </a:solidFill>
              </a:rPr>
              <a:t> </a:t>
            </a:r>
            <a:r>
              <a:rPr lang="pl-PL" sz="1600" dirty="0">
                <a:solidFill>
                  <a:schemeClr val="tx1"/>
                </a:solidFill>
              </a:rPr>
              <a:t>możliwość słuchania i bycia </a:t>
            </a:r>
            <a:br>
              <a:rPr lang="pl-PL" sz="1600" dirty="0">
                <a:solidFill>
                  <a:schemeClr val="tx1"/>
                </a:solidFill>
              </a:rPr>
            </a:br>
            <a:r>
              <a:rPr lang="pl-PL" sz="1600" dirty="0">
                <a:solidFill>
                  <a:schemeClr val="tx1"/>
                </a:solidFill>
              </a:rPr>
              <a:t>  wysłuchanym, bez gwarancji </a:t>
            </a:r>
            <a:br>
              <a:rPr lang="pl-PL" sz="1600" dirty="0">
                <a:solidFill>
                  <a:schemeClr val="tx1"/>
                </a:solidFill>
              </a:rPr>
            </a:br>
            <a:r>
              <a:rPr lang="pl-PL" sz="1600" dirty="0">
                <a:solidFill>
                  <a:schemeClr val="tx1"/>
                </a:solidFill>
              </a:rPr>
              <a:t>  realizacji</a:t>
            </a:r>
          </a:p>
          <a:p>
            <a:endParaRPr lang="pl-PL" sz="1600" dirty="0">
              <a:solidFill>
                <a:schemeClr val="tx1"/>
              </a:solidFill>
            </a:endParaRPr>
          </a:p>
          <a:p>
            <a:pPr>
              <a:buFontTx/>
              <a:buChar char="-"/>
            </a:pPr>
            <a:r>
              <a:rPr lang="pl-PL" sz="1600" dirty="0">
                <a:solidFill>
                  <a:schemeClr val="tx1"/>
                </a:solidFill>
              </a:rPr>
              <a:t> umieszczanie w ciałach </a:t>
            </a:r>
            <a:br>
              <a:rPr lang="pl-PL" sz="1600" dirty="0">
                <a:solidFill>
                  <a:schemeClr val="tx1"/>
                </a:solidFill>
              </a:rPr>
            </a:br>
            <a:r>
              <a:rPr lang="pl-PL" sz="1600" dirty="0">
                <a:solidFill>
                  <a:schemeClr val="tx1"/>
                </a:solidFill>
              </a:rPr>
              <a:t>  doradczych, udzielanie porad, </a:t>
            </a:r>
            <a:br>
              <a:rPr lang="pl-PL" sz="1600" dirty="0">
                <a:solidFill>
                  <a:schemeClr val="tx1"/>
                </a:solidFill>
              </a:rPr>
            </a:br>
            <a:r>
              <a:rPr lang="pl-PL" sz="1600" dirty="0">
                <a:solidFill>
                  <a:schemeClr val="tx1"/>
                </a:solidFill>
              </a:rPr>
              <a:t>  pacyfikacja/łagodzenie – </a:t>
            </a:r>
            <a:br>
              <a:rPr lang="pl-PL" sz="1600" dirty="0">
                <a:solidFill>
                  <a:schemeClr val="tx1"/>
                </a:solidFill>
              </a:rPr>
            </a:br>
            <a:r>
              <a:rPr lang="pl-PL" sz="1600" dirty="0">
                <a:solidFill>
                  <a:schemeClr val="tx1"/>
                </a:solidFill>
              </a:rPr>
              <a:t>  </a:t>
            </a:r>
            <a:r>
              <a:rPr lang="pl-PL" sz="1600" b="1" i="1" dirty="0">
                <a:solidFill>
                  <a:schemeClr val="tx1"/>
                </a:solidFill>
              </a:rPr>
              <a:t>wyższy poziom </a:t>
            </a:r>
            <a:r>
              <a:rPr lang="pl-PL" sz="1600" b="1" i="1" dirty="0" err="1">
                <a:solidFill>
                  <a:schemeClr val="tx1"/>
                </a:solidFill>
              </a:rPr>
              <a:t>tokenizmu</a:t>
            </a:r>
            <a:r>
              <a:rPr lang="pl-PL" sz="1600" b="1" i="1" dirty="0">
                <a:solidFill>
                  <a:schemeClr val="tx1"/>
                </a:solidFill>
              </a:rPr>
              <a:t>, </a:t>
            </a:r>
          </a:p>
        </p:txBody>
      </p:sp>
      <p:cxnSp>
        <p:nvCxnSpPr>
          <p:cNvPr id="62" name="Łącznik prosty ze strzałką 61"/>
          <p:cNvCxnSpPr>
            <a:cxnSpLocks/>
          </p:cNvCxnSpPr>
          <p:nvPr/>
        </p:nvCxnSpPr>
        <p:spPr>
          <a:xfrm>
            <a:off x="4165916" y="5377992"/>
            <a:ext cx="1000132" cy="16654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6" name="Prostokąt zaokrąglony 65"/>
          <p:cNvSpPr/>
          <p:nvPr/>
        </p:nvSpPr>
        <p:spPr>
          <a:xfrm>
            <a:off x="5220072" y="5121192"/>
            <a:ext cx="3744415" cy="1665558"/>
          </a:xfrm>
          <a:prstGeom prst="roundRect">
            <a:avLst/>
          </a:prstGeom>
          <a:gradFill flip="none" rotWithShape="1">
            <a:gsLst>
              <a:gs pos="0">
                <a:schemeClr val="bg1">
                  <a:lumMod val="85000"/>
                </a:schemeClr>
              </a:gs>
              <a:gs pos="50000">
                <a:schemeClr val="accent1">
                  <a:lumMod val="40000"/>
                  <a:lumOff val="60000"/>
                </a:schemeClr>
              </a:gs>
              <a:gs pos="100000">
                <a:schemeClr val="accent1">
                  <a:tint val="23500"/>
                  <a:satMod val="16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95250" algn="l"/>
                <a:tab pos="173038" algn="l"/>
              </a:tabLst>
            </a:pPr>
            <a:r>
              <a:rPr lang="pl-PL" sz="2400" b="1" dirty="0">
                <a:solidFill>
                  <a:srgbClr val="C00000"/>
                </a:solidFill>
                <a:effectLst>
                  <a:outerShdw blurRad="38100" dist="38100" dir="2700000" algn="tl">
                    <a:srgbClr val="000000">
                      <a:alpha val="43137"/>
                    </a:srgbClr>
                  </a:outerShdw>
                </a:effectLst>
              </a:rPr>
              <a:t>PARTYCYPACJA</a:t>
            </a:r>
            <a:r>
              <a:rPr lang="pl-PL" sz="2400" b="1" dirty="0">
                <a:solidFill>
                  <a:srgbClr val="C00000"/>
                </a:solidFill>
              </a:rPr>
              <a:t>	   </a:t>
            </a:r>
            <a:r>
              <a:rPr lang="pl-PL" sz="2200" b="1" dirty="0">
                <a:solidFill>
                  <a:schemeClr val="tx1"/>
                </a:solidFill>
              </a:rPr>
              <a:t>właściwa</a:t>
            </a:r>
          </a:p>
          <a:p>
            <a:pPr>
              <a:tabLst>
                <a:tab pos="95250" algn="l"/>
                <a:tab pos="173038" algn="l"/>
              </a:tabLst>
            </a:pPr>
            <a:endParaRPr lang="pl-PL" sz="2200" b="1" dirty="0">
              <a:solidFill>
                <a:schemeClr val="tx1"/>
              </a:solidFill>
            </a:endParaRPr>
          </a:p>
        </p:txBody>
      </p:sp>
      <p:sp>
        <p:nvSpPr>
          <p:cNvPr id="4" name="Prostokąt 3">
            <a:extLst>
              <a:ext uri="{FF2B5EF4-FFF2-40B4-BE49-F238E27FC236}">
                <a16:creationId xmlns:a16="http://schemas.microsoft.com/office/drawing/2014/main" id="{1370BD1F-1C31-42EF-8F7F-03D8C4F5514F}"/>
              </a:ext>
            </a:extLst>
          </p:cNvPr>
          <p:cNvSpPr/>
          <p:nvPr/>
        </p:nvSpPr>
        <p:spPr>
          <a:xfrm>
            <a:off x="5121635" y="116640"/>
            <a:ext cx="4022358" cy="8404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l-PL" b="1" dirty="0">
              <a:solidFill>
                <a:srgbClr val="002060"/>
              </a:solidFill>
            </a:endParaRPr>
          </a:p>
          <a:p>
            <a:pPr algn="r"/>
            <a:r>
              <a:rPr lang="pl-PL" b="1" dirty="0">
                <a:solidFill>
                  <a:srgbClr val="002060"/>
                </a:solidFill>
              </a:rPr>
              <a:t>Model partycypacji </a:t>
            </a:r>
            <a:br>
              <a:rPr lang="pl-PL" b="1" dirty="0">
                <a:solidFill>
                  <a:srgbClr val="002060"/>
                </a:solidFill>
              </a:rPr>
            </a:br>
            <a:r>
              <a:rPr lang="pl-PL" b="1" i="1" dirty="0">
                <a:solidFill>
                  <a:srgbClr val="002060"/>
                </a:solidFill>
              </a:rPr>
              <a:t>wg </a:t>
            </a:r>
            <a:r>
              <a:rPr lang="pl-PL" b="1" i="1" dirty="0" err="1">
                <a:solidFill>
                  <a:srgbClr val="002060"/>
                </a:solidFill>
              </a:rPr>
              <a:t>Sherry</a:t>
            </a:r>
            <a:r>
              <a:rPr lang="pl-PL" b="1" i="1" dirty="0">
                <a:solidFill>
                  <a:srgbClr val="002060"/>
                </a:solidFill>
              </a:rPr>
              <a:t> R.  </a:t>
            </a:r>
            <a:r>
              <a:rPr lang="pl-PL" b="1" i="1" dirty="0" err="1">
                <a:solidFill>
                  <a:srgbClr val="002060"/>
                </a:solidFill>
              </a:rPr>
              <a:t>Arnstein</a:t>
            </a:r>
            <a:r>
              <a:rPr lang="pl-PL" b="1" i="1" dirty="0">
                <a:solidFill>
                  <a:srgbClr val="002060"/>
                </a:solidFill>
              </a:rPr>
              <a:t> (1969)</a:t>
            </a:r>
            <a:br>
              <a:rPr lang="pl-PL" b="1" i="1" dirty="0">
                <a:solidFill>
                  <a:srgbClr val="002060"/>
                </a:solidFill>
              </a:rPr>
            </a:br>
            <a:endParaRPr lang="pl-PL" dirty="0"/>
          </a:p>
        </p:txBody>
      </p:sp>
    </p:spTree>
    <p:extLst>
      <p:ext uri="{BB962C8B-B14F-4D97-AF65-F5344CB8AC3E}">
        <p14:creationId xmlns:p14="http://schemas.microsoft.com/office/powerpoint/2010/main" val="1744337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idx="4294967295"/>
          </p:nvPr>
        </p:nvSpPr>
        <p:spPr>
          <a:xfrm>
            <a:off x="251520" y="188641"/>
            <a:ext cx="6840760" cy="1345086"/>
          </a:xfrm>
        </p:spPr>
        <p:txBody>
          <a:bodyPr>
            <a:noAutofit/>
          </a:bodyPr>
          <a:lstStyle/>
          <a:p>
            <a:r>
              <a:rPr lang="pl-PL" sz="2400" b="1" kern="1200" dirty="0">
                <a:solidFill>
                  <a:srgbClr val="002060"/>
                </a:solidFill>
                <a:latin typeface="+mn-lt"/>
                <a:ea typeface="+mn-ea"/>
                <a:cs typeface="+mn-cs"/>
              </a:rPr>
              <a:t>Czy warto stosować model partycypacyjny</a:t>
            </a:r>
            <a:br>
              <a:rPr lang="pl-PL" sz="2400" b="1" kern="1200" dirty="0">
                <a:solidFill>
                  <a:srgbClr val="002060"/>
                </a:solidFill>
                <a:latin typeface="+mn-lt"/>
                <a:ea typeface="+mn-ea"/>
                <a:cs typeface="+mn-cs"/>
              </a:rPr>
            </a:br>
            <a:r>
              <a:rPr lang="pl-PL" sz="2400" b="1" kern="1200" dirty="0">
                <a:solidFill>
                  <a:srgbClr val="002060"/>
                </a:solidFill>
                <a:latin typeface="+mn-lt"/>
                <a:ea typeface="+mn-ea"/>
                <a:cs typeface="+mn-cs"/>
              </a:rPr>
              <a:t> w podejmowaniu decyzji zarządczych? </a:t>
            </a:r>
          </a:p>
        </p:txBody>
      </p:sp>
      <p:graphicFrame>
        <p:nvGraphicFramePr>
          <p:cNvPr id="3" name="Tabela 2">
            <a:extLst>
              <a:ext uri="{FF2B5EF4-FFF2-40B4-BE49-F238E27FC236}">
                <a16:creationId xmlns:a16="http://schemas.microsoft.com/office/drawing/2014/main" id="{F27EE1EB-3AC5-4624-A613-067CA36AF9E5}"/>
              </a:ext>
            </a:extLst>
          </p:cNvPr>
          <p:cNvGraphicFramePr>
            <a:graphicFrameLocks noGrp="1"/>
          </p:cNvGraphicFramePr>
          <p:nvPr>
            <p:extLst>
              <p:ext uri="{D42A27DB-BD31-4B8C-83A1-F6EECF244321}">
                <p14:modId xmlns:p14="http://schemas.microsoft.com/office/powerpoint/2010/main" val="1265628954"/>
              </p:ext>
            </p:extLst>
          </p:nvPr>
        </p:nvGraphicFramePr>
        <p:xfrm>
          <a:off x="971600" y="2420888"/>
          <a:ext cx="7488833" cy="1716942"/>
        </p:xfrm>
        <a:graphic>
          <a:graphicData uri="http://schemas.openxmlformats.org/drawingml/2006/table">
            <a:tbl>
              <a:tblPr firstRow="1" bandRow="1">
                <a:tableStyleId>{5C22544A-7EE6-4342-B048-85BDC9FD1C3A}</a:tableStyleId>
              </a:tblPr>
              <a:tblGrid>
                <a:gridCol w="1671614">
                  <a:extLst>
                    <a:ext uri="{9D8B030D-6E8A-4147-A177-3AD203B41FA5}">
                      <a16:colId xmlns:a16="http://schemas.microsoft.com/office/drawing/2014/main" val="4109213569"/>
                    </a:ext>
                  </a:extLst>
                </a:gridCol>
                <a:gridCol w="1939073">
                  <a:extLst>
                    <a:ext uri="{9D8B030D-6E8A-4147-A177-3AD203B41FA5}">
                      <a16:colId xmlns:a16="http://schemas.microsoft.com/office/drawing/2014/main" val="1963454353"/>
                    </a:ext>
                  </a:extLst>
                </a:gridCol>
                <a:gridCol w="1939073">
                  <a:extLst>
                    <a:ext uri="{9D8B030D-6E8A-4147-A177-3AD203B41FA5}">
                      <a16:colId xmlns:a16="http://schemas.microsoft.com/office/drawing/2014/main" val="346010225"/>
                    </a:ext>
                  </a:extLst>
                </a:gridCol>
                <a:gridCol w="1939073">
                  <a:extLst>
                    <a:ext uri="{9D8B030D-6E8A-4147-A177-3AD203B41FA5}">
                      <a16:colId xmlns:a16="http://schemas.microsoft.com/office/drawing/2014/main" val="342441422"/>
                    </a:ext>
                  </a:extLst>
                </a:gridCol>
              </a:tblGrid>
              <a:tr h="561909">
                <a:tc gridSpan="2">
                  <a:txBody>
                    <a:bodyPr/>
                    <a:lstStyle/>
                    <a:p>
                      <a:pPr algn="ctr"/>
                      <a:r>
                        <a:rPr lang="pl-PL" sz="2400" b="1" dirty="0">
                          <a:solidFill>
                            <a:srgbClr val="FF0000"/>
                          </a:solidFill>
                        </a:rPr>
                        <a:t>TAK</a:t>
                      </a:r>
                      <a:r>
                        <a:rPr lang="pl-PL" sz="2400" b="1" dirty="0"/>
                        <a:t> </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68000"/>
                      </a:schemeClr>
                    </a:solidFill>
                  </a:tcPr>
                </a:tc>
                <a:tc hMerge="1">
                  <a:txBody>
                    <a:bodyPr/>
                    <a:lstStyle/>
                    <a:p>
                      <a:endParaRPr lang="pl-PL">
                        <a:solidFill>
                          <a:srgbClr val="FF0000"/>
                        </a:solidFill>
                      </a:endParaRPr>
                    </a:p>
                  </a:txBody>
                  <a:tcPr/>
                </a:tc>
                <a:tc gridSpan="2">
                  <a:txBody>
                    <a:bodyPr/>
                    <a:lstStyle/>
                    <a:p>
                      <a:pPr algn="ctr"/>
                      <a:r>
                        <a:rPr lang="pl-PL" sz="2400" b="1" dirty="0">
                          <a:solidFill>
                            <a:srgbClr val="FF0000"/>
                          </a:solidFill>
                        </a:rPr>
                        <a:t>NIE </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68000"/>
                      </a:schemeClr>
                    </a:solidFill>
                  </a:tcPr>
                </a:tc>
                <a:tc hMerge="1">
                  <a:txBody>
                    <a:bodyPr/>
                    <a:lstStyle/>
                    <a:p>
                      <a:endParaRPr lang="pl-PL"/>
                    </a:p>
                  </a:txBody>
                  <a:tcPr/>
                </a:tc>
                <a:extLst>
                  <a:ext uri="{0D108BD9-81ED-4DB2-BD59-A6C34878D82A}">
                    <a16:rowId xmlns:a16="http://schemas.microsoft.com/office/drawing/2014/main" val="3452194255"/>
                  </a:ext>
                </a:extLst>
              </a:tr>
              <a:tr h="1155033">
                <a:tc>
                  <a:txBody>
                    <a:bodyPr/>
                    <a:lstStyle/>
                    <a:p>
                      <a:pPr algn="ctr"/>
                      <a:r>
                        <a:rPr lang="pl-PL" sz="2400" b="1" dirty="0"/>
                        <a:t>Korzyści </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40000"/>
                        <a:alpha val="68000"/>
                      </a:schemeClr>
                    </a:solidFill>
                  </a:tcPr>
                </a:tc>
                <a:tc>
                  <a:txBody>
                    <a:bodyPr/>
                    <a:lstStyle/>
                    <a:p>
                      <a:pPr algn="ctr"/>
                      <a:r>
                        <a:rPr lang="pl-PL" sz="2400" b="1" dirty="0"/>
                        <a:t>Zagrożenia </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40000"/>
                        <a:alpha val="68000"/>
                      </a:schemeClr>
                    </a:solidFill>
                  </a:tcPr>
                </a:tc>
                <a:tc>
                  <a:txBody>
                    <a:bodyPr/>
                    <a:lstStyle/>
                    <a:p>
                      <a:pPr algn="ctr"/>
                      <a:r>
                        <a:rPr lang="pl-PL" sz="2400" b="1" dirty="0"/>
                        <a:t>Korzyści </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40000"/>
                        <a:alpha val="68000"/>
                      </a:schemeClr>
                    </a:solidFill>
                  </a:tcPr>
                </a:tc>
                <a:tc>
                  <a:txBody>
                    <a:bodyPr/>
                    <a:lstStyle/>
                    <a:p>
                      <a:pPr algn="ctr"/>
                      <a:r>
                        <a:rPr lang="pl-PL" sz="2400" b="1" dirty="0"/>
                        <a:t>Zagrożenia </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40000"/>
                        <a:alpha val="68000"/>
                      </a:schemeClr>
                    </a:solidFill>
                  </a:tcPr>
                </a:tc>
                <a:extLst>
                  <a:ext uri="{0D108BD9-81ED-4DB2-BD59-A6C34878D82A}">
                    <a16:rowId xmlns:a16="http://schemas.microsoft.com/office/drawing/2014/main" val="4184158777"/>
                  </a:ext>
                </a:extLst>
              </a:tr>
            </a:tbl>
          </a:graphicData>
        </a:graphic>
      </p:graphicFrame>
      <p:sp>
        <p:nvSpPr>
          <p:cNvPr id="4" name="Strzałka: w prawo 3">
            <a:extLst>
              <a:ext uri="{FF2B5EF4-FFF2-40B4-BE49-F238E27FC236}">
                <a16:creationId xmlns:a16="http://schemas.microsoft.com/office/drawing/2014/main" id="{FD3780A1-3E0C-4D49-B86D-0060616869D8}"/>
              </a:ext>
            </a:extLst>
          </p:cNvPr>
          <p:cNvSpPr/>
          <p:nvPr/>
        </p:nvSpPr>
        <p:spPr>
          <a:xfrm>
            <a:off x="3167844" y="4401108"/>
            <a:ext cx="594066" cy="4860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pl-PL" sz="1350">
              <a:solidFill>
                <a:srgbClr val="FFFFFF"/>
              </a:solidFill>
              <a:latin typeface="Arial"/>
              <a:cs typeface="Arial"/>
            </a:endParaRPr>
          </a:p>
        </p:txBody>
      </p:sp>
      <p:sp>
        <p:nvSpPr>
          <p:cNvPr id="5" name="Strzałka: w prawo 4">
            <a:extLst>
              <a:ext uri="{FF2B5EF4-FFF2-40B4-BE49-F238E27FC236}">
                <a16:creationId xmlns:a16="http://schemas.microsoft.com/office/drawing/2014/main" id="{541CCF6F-8A74-40AA-99C6-6B5B96224E29}"/>
              </a:ext>
            </a:extLst>
          </p:cNvPr>
          <p:cNvSpPr/>
          <p:nvPr/>
        </p:nvSpPr>
        <p:spPr>
          <a:xfrm rot="10800000">
            <a:off x="5436096" y="4393221"/>
            <a:ext cx="594066" cy="4860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pl-PL" sz="1350">
              <a:solidFill>
                <a:srgbClr val="FFFFFF"/>
              </a:solidFill>
              <a:latin typeface="Arial"/>
              <a:cs typeface="Arial"/>
            </a:endParaRPr>
          </a:p>
        </p:txBody>
      </p:sp>
      <p:sp>
        <p:nvSpPr>
          <p:cNvPr id="7" name="pole tekstowe 6">
            <a:extLst>
              <a:ext uri="{FF2B5EF4-FFF2-40B4-BE49-F238E27FC236}">
                <a16:creationId xmlns:a16="http://schemas.microsoft.com/office/drawing/2014/main" id="{1ED4D102-84F0-405E-AA22-031129ACE5AC}"/>
              </a:ext>
            </a:extLst>
          </p:cNvPr>
          <p:cNvSpPr txBox="1"/>
          <p:nvPr/>
        </p:nvSpPr>
        <p:spPr>
          <a:xfrm>
            <a:off x="3761910" y="4995174"/>
            <a:ext cx="1674184" cy="400110"/>
          </a:xfrm>
          <a:prstGeom prst="rect">
            <a:avLst/>
          </a:prstGeom>
          <a:noFill/>
        </p:spPr>
        <p:txBody>
          <a:bodyPr wrap="square" rtlCol="0">
            <a:spAutoFit/>
          </a:bodyPr>
          <a:lstStyle/>
          <a:p>
            <a:pPr algn="ctr" defTabSz="685800" eaLnBrk="1" fontAlgn="auto" hangingPunct="1">
              <a:spcBef>
                <a:spcPts val="0"/>
              </a:spcBef>
              <a:spcAft>
                <a:spcPts val="0"/>
              </a:spcAft>
            </a:pPr>
            <a:r>
              <a:rPr lang="pl-PL" sz="2000" b="1" dirty="0">
                <a:solidFill>
                  <a:srgbClr val="000000"/>
                </a:solidFill>
                <a:latin typeface="Arial"/>
                <a:cs typeface="Arial"/>
              </a:rPr>
              <a:t>DECYZJA</a:t>
            </a:r>
          </a:p>
        </p:txBody>
      </p:sp>
    </p:spTree>
    <p:extLst>
      <p:ext uri="{BB962C8B-B14F-4D97-AF65-F5344CB8AC3E}">
        <p14:creationId xmlns:p14="http://schemas.microsoft.com/office/powerpoint/2010/main" val="2301111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7504" y="157886"/>
            <a:ext cx="3970784" cy="534810"/>
          </a:xfrm>
        </p:spPr>
        <p:txBody>
          <a:bodyPr/>
          <a:lstStyle/>
          <a:p>
            <a:r>
              <a:rPr lang="pl-PL" sz="2800" b="1" dirty="0">
                <a:solidFill>
                  <a:srgbClr val="0070C0"/>
                </a:solidFill>
              </a:rPr>
              <a:t>Granice partycypacji </a:t>
            </a:r>
          </a:p>
        </p:txBody>
      </p:sp>
      <p:sp>
        <p:nvSpPr>
          <p:cNvPr id="1025" name="Rectangle 1"/>
          <p:cNvSpPr>
            <a:spLocks noChangeArrowheads="1"/>
          </p:cNvSpPr>
          <p:nvPr/>
        </p:nvSpPr>
        <p:spPr bwMode="auto">
          <a:xfrm>
            <a:off x="0" y="1683524"/>
            <a:ext cx="8892479" cy="32624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1950" marR="0" lvl="0" indent="-361950" algn="l" defTabSz="914400" rtl="0" eaLnBrk="0" fontAlgn="base" latinLnBrk="0" hangingPunct="0">
              <a:lnSpc>
                <a:spcPct val="100000"/>
              </a:lnSpc>
              <a:spcBef>
                <a:spcPct val="0"/>
              </a:spcBef>
              <a:spcAft>
                <a:spcPct val="0"/>
              </a:spcAft>
              <a:buClrTx/>
              <a:buSzTx/>
              <a:buFont typeface="Wingdings 3" pitchFamily="18" charset="2"/>
              <a:buChar char="e"/>
              <a:tabLst>
                <a:tab pos="457200" algn="l"/>
              </a:tabLst>
            </a:pPr>
            <a:r>
              <a:rPr kumimoji="0" lang="pl-PL" sz="2000" b="0" i="0" u="none" strike="noStrike" cap="none" normalizeH="0" baseline="0" dirty="0">
                <a:ln>
                  <a:noFill/>
                </a:ln>
                <a:solidFill>
                  <a:srgbClr val="000000"/>
                </a:solidFill>
                <a:effectLst/>
                <a:latin typeface="+mn-lt"/>
                <a:ea typeface="Times New Roman" pitchFamily="18" charset="0"/>
                <a:cs typeface="Times New Roman" pitchFamily="18" charset="0"/>
              </a:rPr>
              <a:t>Czy zawsze jesteśmy gotowi na to, co nam przyniesie proces partycypacji?</a:t>
            </a:r>
          </a:p>
          <a:p>
            <a:pPr marR="0" lvl="0" algn="l" defTabSz="914400" rtl="0" eaLnBrk="0" fontAlgn="base" latinLnBrk="0" hangingPunct="0">
              <a:lnSpc>
                <a:spcPct val="100000"/>
              </a:lnSpc>
              <a:spcBef>
                <a:spcPct val="0"/>
              </a:spcBef>
              <a:spcAft>
                <a:spcPct val="0"/>
              </a:spcAft>
              <a:buClrTx/>
              <a:buSzTx/>
              <a:tabLst>
                <a:tab pos="457200" algn="l"/>
              </a:tabLst>
            </a:pPr>
            <a:endParaRPr kumimoji="0" lang="pl-PL" sz="2000" b="0" i="0" u="none" strike="noStrike" cap="none" normalizeH="0" baseline="0" dirty="0">
              <a:ln>
                <a:noFill/>
              </a:ln>
              <a:solidFill>
                <a:srgbClr val="000000"/>
              </a:solidFill>
              <a:effectLst/>
              <a:latin typeface="+mn-lt"/>
              <a:ea typeface="Calibri" pitchFamily="34" charset="0"/>
              <a:cs typeface="Times New Roman" pitchFamily="18" charset="0"/>
            </a:endParaRPr>
          </a:p>
          <a:p>
            <a:pPr marL="361950" marR="0" lvl="0" indent="-361950" algn="l" defTabSz="914400" rtl="0" eaLnBrk="0" fontAlgn="base" latinLnBrk="0" hangingPunct="0">
              <a:lnSpc>
                <a:spcPct val="100000"/>
              </a:lnSpc>
              <a:spcBef>
                <a:spcPct val="0"/>
              </a:spcBef>
              <a:spcAft>
                <a:spcPct val="0"/>
              </a:spcAft>
              <a:buClrTx/>
              <a:buSzTx/>
              <a:buFont typeface="Wingdings 3" pitchFamily="18" charset="2"/>
              <a:buChar char="e"/>
              <a:tabLst>
                <a:tab pos="457200" algn="l"/>
              </a:tabLst>
            </a:pPr>
            <a:r>
              <a:rPr kumimoji="0" lang="pl-PL" sz="2000" b="0" i="0" u="none" strike="noStrike" cap="none" normalizeH="0" baseline="0" dirty="0">
                <a:ln>
                  <a:noFill/>
                </a:ln>
                <a:solidFill>
                  <a:srgbClr val="000000"/>
                </a:solidFill>
                <a:effectLst/>
                <a:latin typeface="+mn-lt"/>
                <a:ea typeface="Times New Roman" pitchFamily="18" charset="0"/>
                <a:cs typeface="Times New Roman" pitchFamily="18" charset="0"/>
              </a:rPr>
              <a:t>Czy zawsze partycypacja jest dobrą drogą do wypracowania rozwiązań? </a:t>
            </a:r>
            <a:br>
              <a:rPr kumimoji="0" lang="pl-PL" sz="2000" b="0" i="0" u="none" strike="noStrike" cap="none" normalizeH="0" baseline="0" dirty="0">
                <a:ln>
                  <a:noFill/>
                </a:ln>
                <a:solidFill>
                  <a:srgbClr val="000000"/>
                </a:solidFill>
                <a:effectLst/>
                <a:latin typeface="+mn-lt"/>
                <a:ea typeface="Times New Roman" pitchFamily="18" charset="0"/>
                <a:cs typeface="Times New Roman" pitchFamily="18" charset="0"/>
              </a:rPr>
            </a:br>
            <a:r>
              <a:rPr kumimoji="0" lang="pl-PL" sz="2000" b="0" i="0" u="none" strike="noStrike" cap="none" normalizeH="0" baseline="0" dirty="0">
                <a:ln>
                  <a:noFill/>
                </a:ln>
                <a:solidFill>
                  <a:srgbClr val="000000"/>
                </a:solidFill>
                <a:effectLst/>
                <a:latin typeface="+mn-lt"/>
                <a:ea typeface="Times New Roman" pitchFamily="18" charset="0"/>
                <a:cs typeface="Times New Roman" pitchFamily="18" charset="0"/>
              </a:rPr>
              <a:t>- </a:t>
            </a:r>
            <a:r>
              <a:rPr kumimoji="0" lang="pl-PL" sz="2000" b="0" i="1" u="none" strike="noStrike" cap="none" normalizeH="0" baseline="0" dirty="0">
                <a:ln>
                  <a:noFill/>
                </a:ln>
                <a:solidFill>
                  <a:srgbClr val="000000"/>
                </a:solidFill>
                <a:effectLst/>
                <a:latin typeface="+mn-lt"/>
                <a:ea typeface="Times New Roman" pitchFamily="18" charset="0"/>
                <a:cs typeface="Times New Roman" pitchFamily="18" charset="0"/>
              </a:rPr>
              <a:t>np. mieszkańcy mogą  nie wiedzieć co jest najlepsze dla danego terenu?</a:t>
            </a:r>
          </a:p>
          <a:p>
            <a:pPr marR="0" lvl="0" algn="l" defTabSz="914400" rtl="0" eaLnBrk="0" fontAlgn="base" latinLnBrk="0" hangingPunct="0">
              <a:lnSpc>
                <a:spcPct val="100000"/>
              </a:lnSpc>
              <a:spcBef>
                <a:spcPct val="0"/>
              </a:spcBef>
              <a:spcAft>
                <a:spcPct val="0"/>
              </a:spcAft>
              <a:buClrTx/>
              <a:buSzTx/>
              <a:tabLst>
                <a:tab pos="457200" algn="l"/>
              </a:tabLst>
            </a:pPr>
            <a:endParaRPr kumimoji="0" lang="pl-PL" sz="2000" b="0" i="1" u="none" strike="noStrike" cap="none" normalizeH="0" baseline="0" dirty="0">
              <a:ln>
                <a:noFill/>
              </a:ln>
              <a:solidFill>
                <a:srgbClr val="000000"/>
              </a:solidFill>
              <a:effectLst/>
              <a:latin typeface="+mn-lt"/>
              <a:ea typeface="Calibri" pitchFamily="34" charset="0"/>
              <a:cs typeface="Times New Roman" pitchFamily="18" charset="0"/>
            </a:endParaRPr>
          </a:p>
          <a:p>
            <a:pPr marL="361950" marR="0" lvl="0" indent="-361950" algn="l" defTabSz="914400" rtl="0" eaLnBrk="0" fontAlgn="base" latinLnBrk="0" hangingPunct="0">
              <a:lnSpc>
                <a:spcPct val="100000"/>
              </a:lnSpc>
              <a:spcBef>
                <a:spcPct val="0"/>
              </a:spcBef>
              <a:spcAft>
                <a:spcPct val="0"/>
              </a:spcAft>
              <a:buClrTx/>
              <a:buSzTx/>
              <a:buFont typeface="Wingdings 3" pitchFamily="18" charset="2"/>
              <a:buChar char="e"/>
              <a:tabLst>
                <a:tab pos="457200" algn="l"/>
              </a:tabLst>
            </a:pPr>
            <a:r>
              <a:rPr kumimoji="0" lang="pl-PL" sz="2000" b="0" i="0" u="none" strike="noStrike" cap="none" normalizeH="0" baseline="0" dirty="0">
                <a:ln>
                  <a:noFill/>
                </a:ln>
                <a:solidFill>
                  <a:srgbClr val="000000"/>
                </a:solidFill>
                <a:effectLst/>
                <a:latin typeface="+mn-lt"/>
                <a:ea typeface="Times New Roman" pitchFamily="18" charset="0"/>
                <a:cs typeface="Times New Roman" pitchFamily="18" charset="0"/>
              </a:rPr>
              <a:t>Czy granice decydowania zamykają się na granicach mieszkania?</a:t>
            </a:r>
            <a:br>
              <a:rPr kumimoji="0" lang="pl-PL" sz="2000" b="0" i="0" u="none" strike="noStrike" cap="none" normalizeH="0" baseline="0" dirty="0">
                <a:ln>
                  <a:noFill/>
                </a:ln>
                <a:solidFill>
                  <a:srgbClr val="000000"/>
                </a:solidFill>
                <a:effectLst/>
                <a:latin typeface="+mn-lt"/>
                <a:ea typeface="Times New Roman" pitchFamily="18" charset="0"/>
                <a:cs typeface="Times New Roman" pitchFamily="18" charset="0"/>
              </a:rPr>
            </a:br>
            <a:r>
              <a:rPr kumimoji="0" lang="pl-PL" sz="2000" b="0" i="0" u="none" strike="noStrike" cap="none" normalizeH="0" baseline="0" dirty="0">
                <a:ln>
                  <a:noFill/>
                </a:ln>
                <a:solidFill>
                  <a:srgbClr val="000000"/>
                </a:solidFill>
                <a:effectLst/>
                <a:latin typeface="+mn-lt"/>
                <a:ea typeface="Times New Roman" pitchFamily="18" charset="0"/>
                <a:cs typeface="Times New Roman" pitchFamily="18" charset="0"/>
              </a:rPr>
              <a:t> – np. </a:t>
            </a:r>
            <a:r>
              <a:rPr kumimoji="0" lang="pl-PL" sz="2000" b="0" i="1" u="none" strike="noStrike" cap="none" normalizeH="0" baseline="0" dirty="0">
                <a:ln>
                  <a:noFill/>
                </a:ln>
                <a:solidFill>
                  <a:srgbClr val="000000"/>
                </a:solidFill>
                <a:effectLst/>
                <a:latin typeface="+mn-lt"/>
                <a:ea typeface="Times New Roman" pitchFamily="18" charset="0"/>
                <a:cs typeface="Times New Roman" pitchFamily="18" charset="0"/>
              </a:rPr>
              <a:t>czy będąc z innego osiedla mogę decydować?</a:t>
            </a:r>
            <a:endParaRPr kumimoji="0" lang="pl-PL" sz="2000" b="0" i="1" u="none" strike="noStrike" cap="none" normalizeH="0" baseline="0" dirty="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pl-PL" sz="2000" b="1" i="1" u="none" strike="noStrike" cap="none" normalizeH="0" baseline="0" dirty="0">
              <a:ln>
                <a:noFill/>
              </a:ln>
              <a:solidFill>
                <a:srgbClr val="000000"/>
              </a:solidFill>
              <a:effectLst/>
              <a:latin typeface="+mn-l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pl-PL" sz="26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1429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 calcmode="lin" valueType="num">
                                      <p:cBhvr additive="base">
                                        <p:cTn id="7" dur="500" fill="hold"/>
                                        <p:tgtEl>
                                          <p:spTgt spid="10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5">
                                            <p:txEl>
                                              <p:pRg st="2" end="2"/>
                                            </p:txEl>
                                          </p:spTgt>
                                        </p:tgtEl>
                                        <p:attrNameLst>
                                          <p:attrName>style.visibility</p:attrName>
                                        </p:attrNameLst>
                                      </p:cBhvr>
                                      <p:to>
                                        <p:strVal val="visible"/>
                                      </p:to>
                                    </p:set>
                                    <p:anim calcmode="lin" valueType="num">
                                      <p:cBhvr additive="base">
                                        <p:cTn id="13" dur="500" fill="hold"/>
                                        <p:tgtEl>
                                          <p:spTgt spid="102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5">
                                            <p:txEl>
                                              <p:pRg st="4" end="4"/>
                                            </p:txEl>
                                          </p:spTgt>
                                        </p:tgtEl>
                                        <p:attrNameLst>
                                          <p:attrName>style.visibility</p:attrName>
                                        </p:attrNameLst>
                                      </p:cBhvr>
                                      <p:to>
                                        <p:strVal val="visible"/>
                                      </p:to>
                                    </p:set>
                                    <p:anim calcmode="lin" valueType="num">
                                      <p:cBhvr additive="base">
                                        <p:cTn id="19" dur="500" fill="hold"/>
                                        <p:tgtEl>
                                          <p:spTgt spid="102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57886"/>
            <a:ext cx="4078288" cy="678826"/>
          </a:xfrm>
        </p:spPr>
        <p:txBody>
          <a:bodyPr/>
          <a:lstStyle/>
          <a:p>
            <a:r>
              <a:rPr lang="pl-PL" sz="2800" b="1" dirty="0">
                <a:solidFill>
                  <a:srgbClr val="0070C0"/>
                </a:solidFill>
              </a:rPr>
              <a:t>Granice partycypacji</a:t>
            </a:r>
          </a:p>
        </p:txBody>
      </p:sp>
      <p:sp>
        <p:nvSpPr>
          <p:cNvPr id="1025" name="Rectangle 1"/>
          <p:cNvSpPr>
            <a:spLocks noChangeArrowheads="1"/>
          </p:cNvSpPr>
          <p:nvPr/>
        </p:nvSpPr>
        <p:spPr bwMode="auto">
          <a:xfrm>
            <a:off x="179512" y="1378548"/>
            <a:ext cx="8856983" cy="38779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pl-PL" sz="2000" b="1" i="1" u="none" strike="noStrike" cap="none" normalizeH="0" baseline="0" dirty="0">
              <a:ln>
                <a:noFill/>
              </a:ln>
              <a:solidFill>
                <a:srgbClr val="000000"/>
              </a:solidFill>
              <a:effectLst/>
              <a:latin typeface="+mn-l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pl-PL" sz="2000" b="1" i="1" u="none" strike="noStrike" cap="none" normalizeH="0" baseline="0" dirty="0">
                <a:ln>
                  <a:noFill/>
                </a:ln>
                <a:solidFill>
                  <a:srgbClr val="000000"/>
                </a:solidFill>
                <a:effectLst/>
                <a:latin typeface="+mn-lt"/>
                <a:ea typeface="Times New Roman" pitchFamily="18" charset="0"/>
                <a:cs typeface="Times New Roman" pitchFamily="18" charset="0"/>
              </a:rPr>
              <a:t>Gdzie są</a:t>
            </a:r>
            <a:r>
              <a:rPr kumimoji="0" lang="pl-PL" sz="2000" b="0" i="1" u="none" strike="noStrike" cap="none" normalizeH="0" baseline="0" dirty="0">
                <a:ln>
                  <a:noFill/>
                </a:ln>
                <a:solidFill>
                  <a:srgbClr val="000000"/>
                </a:solidFill>
                <a:effectLst/>
                <a:latin typeface="+mn-lt"/>
                <a:ea typeface="Times New Roman" pitchFamily="18" charset="0"/>
                <a:cs typeface="Times New Roman" pitchFamily="18" charset="0"/>
              </a:rPr>
              <a:t> </a:t>
            </a:r>
            <a:r>
              <a:rPr kumimoji="0" lang="pl-PL" sz="2000" b="1" i="1" u="none" strike="noStrike" cap="none" normalizeH="0" baseline="0" dirty="0">
                <a:ln>
                  <a:noFill/>
                </a:ln>
                <a:solidFill>
                  <a:srgbClr val="000000"/>
                </a:solidFill>
                <a:effectLst/>
                <a:latin typeface="+mn-lt"/>
                <a:ea typeface="Times New Roman" pitchFamily="18" charset="0"/>
                <a:cs typeface="Times New Roman" pitchFamily="18" charset="0"/>
              </a:rPr>
              <a:t>granice partycypacji? – co może być granicą?</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pl-PL" sz="2000" b="0" i="1" u="none" strike="noStrike" cap="none" normalizeH="0" baseline="0" dirty="0">
              <a:ln>
                <a:noFill/>
              </a:ln>
              <a:solidFill>
                <a:schemeClr val="tx1"/>
              </a:solidFill>
              <a:effectLst/>
              <a:latin typeface="+mn-lt"/>
              <a:cs typeface="Arial" pitchFamily="34" charset="0"/>
            </a:endParaRPr>
          </a:p>
          <a:p>
            <a:pPr marL="361950" marR="0" lvl="0" indent="-361950" algn="l" defTabSz="914400" rtl="0" eaLnBrk="0" fontAlgn="base" latinLnBrk="0" hangingPunct="0">
              <a:lnSpc>
                <a:spcPct val="100000"/>
              </a:lnSpc>
              <a:spcBef>
                <a:spcPct val="0"/>
              </a:spcBef>
              <a:spcAft>
                <a:spcPct val="0"/>
              </a:spcAft>
              <a:buClrTx/>
              <a:buSzTx/>
              <a:buFont typeface="Wingdings 3" pitchFamily="18" charset="2"/>
              <a:buChar char="e"/>
              <a:tabLst>
                <a:tab pos="457200" algn="l"/>
              </a:tabLst>
            </a:pPr>
            <a:r>
              <a:rPr kumimoji="0" lang="pl-PL" sz="2000" b="1" i="0" u="none" strike="noStrike" cap="none" normalizeH="0" baseline="0" dirty="0">
                <a:ln>
                  <a:noFill/>
                </a:ln>
                <a:solidFill>
                  <a:srgbClr val="000000"/>
                </a:solidFill>
                <a:effectLst/>
                <a:latin typeface="+mn-lt"/>
                <a:ea typeface="Times New Roman" pitchFamily="18" charset="0"/>
                <a:cs typeface="Times New Roman" pitchFamily="18" charset="0"/>
              </a:rPr>
              <a:t>niepisane wyobrażenia</a:t>
            </a:r>
            <a:r>
              <a:rPr kumimoji="0" lang="pl-PL" sz="2000" b="0" i="0" u="none" strike="noStrike" cap="none" normalizeH="0" baseline="0" dirty="0">
                <a:ln>
                  <a:noFill/>
                </a:ln>
                <a:solidFill>
                  <a:srgbClr val="000000"/>
                </a:solidFill>
                <a:effectLst/>
                <a:latin typeface="+mn-lt"/>
                <a:ea typeface="Times New Roman" pitchFamily="18" charset="0"/>
                <a:cs typeface="Times New Roman" pitchFamily="18" charset="0"/>
              </a:rPr>
              <a:t> na temat tego, gdzie mieszkańcom wolno współdecydować, a gdzie nie wolno</a:t>
            </a:r>
            <a:endParaRPr kumimoji="0" lang="pl-PL" sz="2000" b="0" i="0" u="none" strike="noStrike" cap="none" normalizeH="0" baseline="0" dirty="0">
              <a:ln>
                <a:noFill/>
              </a:ln>
              <a:solidFill>
                <a:srgbClr val="000000"/>
              </a:solidFill>
              <a:effectLst/>
              <a:latin typeface="+mn-lt"/>
              <a:ea typeface="Calibri" pitchFamily="34" charset="0"/>
              <a:cs typeface="Times New Roman" pitchFamily="18" charset="0"/>
            </a:endParaRPr>
          </a:p>
          <a:p>
            <a:pPr marL="361950" marR="0" lvl="0" indent="-361950" algn="l" defTabSz="914400" rtl="0" eaLnBrk="0" fontAlgn="base" latinLnBrk="0" hangingPunct="0">
              <a:lnSpc>
                <a:spcPct val="100000"/>
              </a:lnSpc>
              <a:spcBef>
                <a:spcPct val="0"/>
              </a:spcBef>
              <a:spcAft>
                <a:spcPct val="0"/>
              </a:spcAft>
              <a:buClrTx/>
              <a:buSzTx/>
              <a:buFont typeface="Wingdings 3" pitchFamily="18" charset="2"/>
              <a:buChar char="e"/>
              <a:tabLst>
                <a:tab pos="457200" algn="l"/>
              </a:tabLst>
            </a:pPr>
            <a:r>
              <a:rPr kumimoji="0" lang="pl-PL" sz="2000" b="1" i="0" u="none" strike="noStrike" cap="none" normalizeH="0" baseline="0" dirty="0">
                <a:ln>
                  <a:noFill/>
                </a:ln>
                <a:solidFill>
                  <a:srgbClr val="000000"/>
                </a:solidFill>
                <a:effectLst/>
                <a:latin typeface="+mn-lt"/>
                <a:ea typeface="Times New Roman" pitchFamily="18" charset="0"/>
                <a:cs typeface="Times New Roman" pitchFamily="18" charset="0"/>
              </a:rPr>
              <a:t>dostęp do informacji</a:t>
            </a:r>
            <a:endParaRPr kumimoji="0" lang="pl-PL" sz="2000" b="0" i="0" u="none" strike="noStrike" cap="none" normalizeH="0" baseline="0" dirty="0">
              <a:ln>
                <a:noFill/>
              </a:ln>
              <a:solidFill>
                <a:srgbClr val="000000"/>
              </a:solidFill>
              <a:effectLst/>
              <a:latin typeface="+mn-lt"/>
              <a:ea typeface="Calibri" pitchFamily="34" charset="0"/>
              <a:cs typeface="Times New Roman" pitchFamily="18" charset="0"/>
            </a:endParaRPr>
          </a:p>
          <a:p>
            <a:pPr marL="361950" marR="0" lvl="0" indent="-361950" algn="l" defTabSz="914400" rtl="0" eaLnBrk="0" fontAlgn="base" latinLnBrk="0" hangingPunct="0">
              <a:lnSpc>
                <a:spcPct val="100000"/>
              </a:lnSpc>
              <a:spcBef>
                <a:spcPct val="0"/>
              </a:spcBef>
              <a:spcAft>
                <a:spcPct val="0"/>
              </a:spcAft>
              <a:buClrTx/>
              <a:buSzTx/>
              <a:buFont typeface="Wingdings 3" pitchFamily="18" charset="2"/>
              <a:buChar char="e"/>
              <a:tabLst>
                <a:tab pos="457200" algn="l"/>
              </a:tabLst>
            </a:pPr>
            <a:r>
              <a:rPr kumimoji="0" lang="pl-PL" sz="2000" b="0" i="0" u="none" strike="noStrike" cap="none" normalizeH="0" baseline="0" dirty="0">
                <a:ln>
                  <a:noFill/>
                </a:ln>
                <a:solidFill>
                  <a:srgbClr val="000000"/>
                </a:solidFill>
                <a:effectLst/>
                <a:latin typeface="+mn-lt"/>
                <a:ea typeface="Times New Roman" pitchFamily="18" charset="0"/>
                <a:cs typeface="Times New Roman" pitchFamily="18" charset="0"/>
              </a:rPr>
              <a:t>często partycypacja kończy się </a:t>
            </a:r>
            <a:r>
              <a:rPr kumimoji="0" lang="pl-PL" sz="2000" b="1" i="0" u="none" strike="noStrike" cap="none" normalizeH="0" baseline="0" dirty="0">
                <a:ln>
                  <a:noFill/>
                </a:ln>
                <a:solidFill>
                  <a:srgbClr val="000000"/>
                </a:solidFill>
                <a:effectLst/>
                <a:latin typeface="+mn-lt"/>
                <a:ea typeface="Times New Roman" pitchFamily="18" charset="0"/>
                <a:cs typeface="Times New Roman" pitchFamily="18" charset="0"/>
              </a:rPr>
              <a:t>na głosowaniu</a:t>
            </a:r>
            <a:r>
              <a:rPr kumimoji="0" lang="pl-PL" sz="2000" b="0" i="0" u="none" strike="noStrike" cap="none" normalizeH="0" baseline="0" dirty="0">
                <a:ln>
                  <a:noFill/>
                </a:ln>
                <a:solidFill>
                  <a:srgbClr val="000000"/>
                </a:solidFill>
                <a:effectLst/>
                <a:latin typeface="+mn-lt"/>
                <a:ea typeface="Times New Roman" pitchFamily="18" charset="0"/>
                <a:cs typeface="Times New Roman" pitchFamily="18" charset="0"/>
              </a:rPr>
              <a:t> (np. w przypadku budżetu partycypacyjnego)</a:t>
            </a:r>
            <a:endParaRPr kumimoji="0" lang="pl-PL" sz="2000" b="0" i="0" u="none" strike="noStrike" cap="none" normalizeH="0" baseline="0" dirty="0">
              <a:ln>
                <a:noFill/>
              </a:ln>
              <a:solidFill>
                <a:srgbClr val="000000"/>
              </a:solidFill>
              <a:effectLst/>
              <a:latin typeface="+mn-lt"/>
              <a:ea typeface="Calibri" pitchFamily="34" charset="0"/>
              <a:cs typeface="Times New Roman" pitchFamily="18" charset="0"/>
            </a:endParaRPr>
          </a:p>
          <a:p>
            <a:pPr marL="361950" marR="0" lvl="0" indent="-361950" algn="l" defTabSz="914400" rtl="0" eaLnBrk="0" fontAlgn="base" latinLnBrk="0" hangingPunct="0">
              <a:lnSpc>
                <a:spcPct val="100000"/>
              </a:lnSpc>
              <a:spcBef>
                <a:spcPct val="0"/>
              </a:spcBef>
              <a:spcAft>
                <a:spcPct val="0"/>
              </a:spcAft>
              <a:buClrTx/>
              <a:buSzTx/>
              <a:buFont typeface="Wingdings 3" pitchFamily="18" charset="2"/>
              <a:buChar char="e"/>
              <a:tabLst>
                <a:tab pos="457200" algn="l"/>
              </a:tabLst>
            </a:pPr>
            <a:r>
              <a:rPr kumimoji="0" lang="pl-PL" sz="2000" b="1" i="0" u="none" strike="noStrike" cap="none" normalizeH="0" baseline="0" dirty="0">
                <a:ln>
                  <a:noFill/>
                </a:ln>
                <a:solidFill>
                  <a:srgbClr val="000000"/>
                </a:solidFill>
                <a:effectLst/>
                <a:latin typeface="+mn-lt"/>
                <a:ea typeface="Times New Roman" pitchFamily="18" charset="0"/>
                <a:cs typeface="Times New Roman" pitchFamily="18" charset="0"/>
              </a:rPr>
              <a:t>brak zaangażowania mieszkańców</a:t>
            </a:r>
            <a:endParaRPr kumimoji="0" lang="pl-PL" sz="2000" b="0" i="0" u="none" strike="noStrike" cap="none" normalizeH="0" baseline="0" dirty="0">
              <a:ln>
                <a:noFill/>
              </a:ln>
              <a:solidFill>
                <a:srgbClr val="000000"/>
              </a:solidFill>
              <a:effectLst/>
              <a:latin typeface="+mn-lt"/>
              <a:ea typeface="Calibri" pitchFamily="34" charset="0"/>
              <a:cs typeface="Times New Roman" pitchFamily="18" charset="0"/>
            </a:endParaRPr>
          </a:p>
          <a:p>
            <a:pPr marL="361950" marR="0" lvl="0" indent="-361950" algn="l" defTabSz="914400" rtl="0" eaLnBrk="0" fontAlgn="base" latinLnBrk="0" hangingPunct="0">
              <a:lnSpc>
                <a:spcPct val="100000"/>
              </a:lnSpc>
              <a:spcBef>
                <a:spcPct val="0"/>
              </a:spcBef>
              <a:spcAft>
                <a:spcPct val="0"/>
              </a:spcAft>
              <a:buClrTx/>
              <a:buSzTx/>
              <a:buFont typeface="Wingdings 3" pitchFamily="18" charset="2"/>
              <a:buChar char="e"/>
              <a:tabLst>
                <a:tab pos="457200" algn="l"/>
                <a:tab pos="8696325" algn="l"/>
              </a:tabLst>
            </a:pPr>
            <a:r>
              <a:rPr kumimoji="0" lang="pl-PL" sz="2000" b="1" i="0" u="none" strike="noStrike" cap="none" normalizeH="0" baseline="0" dirty="0">
                <a:ln>
                  <a:noFill/>
                </a:ln>
                <a:solidFill>
                  <a:srgbClr val="000000"/>
                </a:solidFill>
                <a:effectLst/>
                <a:latin typeface="+mn-lt"/>
                <a:ea typeface="Times New Roman" pitchFamily="18" charset="0"/>
                <a:cs typeface="Times New Roman" pitchFamily="18" charset="0"/>
              </a:rPr>
              <a:t>brak zaufania do urzędników</a:t>
            </a:r>
            <a:r>
              <a:rPr kumimoji="0" lang="pl-PL" sz="2000" b="0" i="0" u="none" strike="noStrike" cap="none" normalizeH="0" baseline="0" dirty="0">
                <a:ln>
                  <a:noFill/>
                </a:ln>
                <a:solidFill>
                  <a:srgbClr val="000000"/>
                </a:solidFill>
                <a:effectLst/>
                <a:latin typeface="+mn-lt"/>
                <a:ea typeface="Times New Roman" pitchFamily="18" charset="0"/>
                <a:cs typeface="Times New Roman" pitchFamily="18" charset="0"/>
              </a:rPr>
              <a:t>, poziom edukacji i wiedzy mieszkańców/urzędników</a:t>
            </a:r>
            <a:endParaRPr kumimoji="0" lang="pl-PL" sz="2000" b="0" i="0" u="none" strike="noStrike" cap="none" normalizeH="0" baseline="0" dirty="0">
              <a:ln>
                <a:noFill/>
              </a:ln>
              <a:solidFill>
                <a:srgbClr val="000000"/>
              </a:solidFill>
              <a:effectLst/>
              <a:latin typeface="+mn-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pl-PL" sz="26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00262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7236296" cy="764704"/>
          </a:xfrm>
        </p:spPr>
        <p:txBody>
          <a:bodyPr/>
          <a:lstStyle/>
          <a:p>
            <a:r>
              <a:rPr lang="pl-PL" sz="2800" b="1" dirty="0">
                <a:solidFill>
                  <a:srgbClr val="0070C0"/>
                </a:solidFill>
              </a:rPr>
              <a:t>Bariery dla partycypacji w badanych JST</a:t>
            </a:r>
          </a:p>
        </p:txBody>
      </p:sp>
      <p:sp>
        <p:nvSpPr>
          <p:cNvPr id="3" name="Symbol zastępczy zawartości 2"/>
          <p:cNvSpPr>
            <a:spLocks noGrp="1"/>
          </p:cNvSpPr>
          <p:nvPr>
            <p:ph idx="1"/>
          </p:nvPr>
        </p:nvSpPr>
        <p:spPr>
          <a:xfrm>
            <a:off x="107504" y="1340768"/>
            <a:ext cx="9036496" cy="4392488"/>
          </a:xfrm>
        </p:spPr>
        <p:txBody>
          <a:bodyPr/>
          <a:lstStyle/>
          <a:p>
            <a:pPr>
              <a:spcBef>
                <a:spcPts val="600"/>
              </a:spcBef>
              <a:spcAft>
                <a:spcPts val="600"/>
              </a:spcAft>
              <a:buNone/>
            </a:pPr>
            <a:r>
              <a:rPr lang="pl-PL" sz="2000" dirty="0">
                <a:solidFill>
                  <a:schemeClr val="tx1"/>
                </a:solidFill>
                <a:latin typeface="Calibri" pitchFamily="34" charset="0"/>
              </a:rPr>
              <a:t>W opinii badanych o zawodności partycypacji decydują głównie czynniki społeczne i kulturowe. Jako istotne wskazano: </a:t>
            </a:r>
          </a:p>
          <a:p>
            <a:pPr>
              <a:spcBef>
                <a:spcPts val="0"/>
              </a:spcBef>
              <a:spcAft>
                <a:spcPts val="0"/>
              </a:spcAft>
              <a:buFont typeface="Wingdings 3" pitchFamily="18" charset="2"/>
              <a:buChar char="e"/>
            </a:pPr>
            <a:r>
              <a:rPr lang="pl-PL" sz="2000" dirty="0">
                <a:solidFill>
                  <a:schemeClr val="tx1"/>
                </a:solidFill>
                <a:latin typeface="Calibri" pitchFamily="34" charset="0"/>
              </a:rPr>
              <a:t>deficyty po stronie samych mieszkańców, niezaangażowanych </a:t>
            </a:r>
            <a:br>
              <a:rPr lang="pl-PL" sz="2000" dirty="0">
                <a:solidFill>
                  <a:schemeClr val="tx1"/>
                </a:solidFill>
                <a:latin typeface="Calibri" pitchFamily="34" charset="0"/>
              </a:rPr>
            </a:br>
            <a:r>
              <a:rPr lang="pl-PL" sz="2000" dirty="0">
                <a:solidFill>
                  <a:schemeClr val="tx1"/>
                </a:solidFill>
                <a:latin typeface="Calibri" pitchFamily="34" charset="0"/>
              </a:rPr>
              <a:t>w sprawy lokalnej społeczności </a:t>
            </a:r>
          </a:p>
          <a:p>
            <a:pPr>
              <a:spcBef>
                <a:spcPts val="0"/>
              </a:spcBef>
              <a:spcAft>
                <a:spcPts val="0"/>
              </a:spcAft>
              <a:buFont typeface="Wingdings 3" pitchFamily="18" charset="2"/>
              <a:buChar char="e"/>
            </a:pPr>
            <a:r>
              <a:rPr lang="pl-PL" sz="2000" dirty="0">
                <a:solidFill>
                  <a:schemeClr val="tx1"/>
                </a:solidFill>
                <a:latin typeface="Calibri" pitchFamily="34" charset="0"/>
              </a:rPr>
              <a:t>niewielką wiedzę i brak zainteresowania sprawami wspólnoty, występujące wśród obywateli</a:t>
            </a:r>
          </a:p>
          <a:p>
            <a:pPr>
              <a:spcBef>
                <a:spcPts val="600"/>
              </a:spcBef>
              <a:spcAft>
                <a:spcPts val="600"/>
              </a:spcAft>
              <a:buNone/>
            </a:pPr>
            <a:r>
              <a:rPr lang="pl-PL" sz="2000" dirty="0">
                <a:solidFill>
                  <a:schemeClr val="tx1"/>
                </a:solidFill>
                <a:latin typeface="Calibri" pitchFamily="34" charset="0"/>
              </a:rPr>
              <a:t>Rzadziej jako odpowiedzialnych za ten stan rzeczy wymieniano władze samorządowe, nieskore do włączania mieszkańców w procesy decyzyjne dotyczące lokalnych polityk publicznych.</a:t>
            </a:r>
          </a:p>
          <a:p>
            <a:pPr>
              <a:spcBef>
                <a:spcPts val="600"/>
              </a:spcBef>
              <a:spcAft>
                <a:spcPts val="600"/>
              </a:spcAft>
              <a:buNone/>
            </a:pPr>
            <a:r>
              <a:rPr lang="pl-PL" sz="2000" dirty="0">
                <a:solidFill>
                  <a:schemeClr val="tx1"/>
                </a:solidFill>
                <a:latin typeface="Calibri" pitchFamily="34" charset="0"/>
              </a:rPr>
              <a:t>Nie doszukiwano się zaś z reguły czynników instytucjonalnych, takich jak konstrukcja obowiązujących przepisów regulujących system oświaty, choć kilkakrotnie wspominali o nich badani formalnie związani z edukacją. </a:t>
            </a:r>
          </a:p>
        </p:txBody>
      </p:sp>
    </p:spTree>
    <p:extLst>
      <p:ext uri="{BB962C8B-B14F-4D97-AF65-F5344CB8AC3E}">
        <p14:creationId xmlns:p14="http://schemas.microsoft.com/office/powerpoint/2010/main" val="130402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512" y="260648"/>
            <a:ext cx="5472608" cy="648072"/>
          </a:xfrm>
        </p:spPr>
        <p:txBody>
          <a:bodyPr/>
          <a:lstStyle/>
          <a:p>
            <a:r>
              <a:rPr lang="pl-PL" sz="2800" b="1" dirty="0">
                <a:solidFill>
                  <a:srgbClr val="0070C0"/>
                </a:solidFill>
              </a:rPr>
              <a:t>Warto pamiętać:</a:t>
            </a:r>
          </a:p>
        </p:txBody>
      </p:sp>
      <p:sp>
        <p:nvSpPr>
          <p:cNvPr id="3" name="Symbol zastępczy zawartości 2"/>
          <p:cNvSpPr>
            <a:spLocks noGrp="1"/>
          </p:cNvSpPr>
          <p:nvPr>
            <p:ph idx="1"/>
          </p:nvPr>
        </p:nvSpPr>
        <p:spPr>
          <a:xfrm>
            <a:off x="323528" y="1268760"/>
            <a:ext cx="8363272" cy="4857403"/>
          </a:xfrm>
        </p:spPr>
        <p:txBody>
          <a:bodyPr/>
          <a:lstStyle/>
          <a:p>
            <a:pPr algn="ctr">
              <a:spcBef>
                <a:spcPts val="600"/>
              </a:spcBef>
              <a:buNone/>
              <a:tabLst>
                <a:tab pos="457200" algn="l"/>
              </a:tabLst>
            </a:pPr>
            <a:r>
              <a:rPr lang="pl-PL" sz="2800" b="1" dirty="0">
                <a:solidFill>
                  <a:srgbClr val="C00000"/>
                </a:solidFill>
                <a:ea typeface="Times New Roman" pitchFamily="18" charset="0"/>
                <a:cs typeface="Times New Roman" pitchFamily="18" charset="0"/>
              </a:rPr>
              <a:t>Takie mamy granice partycypacji, jakie </a:t>
            </a:r>
            <a:br>
              <a:rPr lang="pl-PL" sz="2800" b="1" dirty="0">
                <a:solidFill>
                  <a:srgbClr val="C00000"/>
                </a:solidFill>
                <a:ea typeface="Times New Roman" pitchFamily="18" charset="0"/>
                <a:cs typeface="Times New Roman" pitchFamily="18" charset="0"/>
              </a:rPr>
            </a:br>
            <a:r>
              <a:rPr lang="pl-PL" sz="2800" b="1" dirty="0">
                <a:solidFill>
                  <a:srgbClr val="C00000"/>
                </a:solidFill>
                <a:ea typeface="Times New Roman" pitchFamily="18" charset="0"/>
                <a:cs typeface="Times New Roman" pitchFamily="18" charset="0"/>
              </a:rPr>
              <a:t>sami sobie tworzymy!</a:t>
            </a:r>
            <a:endParaRPr lang="pl-PL" sz="2800" b="1" dirty="0">
              <a:solidFill>
                <a:srgbClr val="C00000"/>
              </a:solidFill>
              <a:cs typeface="Arial" pitchFamily="34" charset="0"/>
            </a:endParaRPr>
          </a:p>
          <a:p>
            <a:pPr lvl="0">
              <a:spcBef>
                <a:spcPts val="600"/>
              </a:spcBef>
              <a:buNone/>
              <a:tabLst>
                <a:tab pos="457200" algn="l"/>
              </a:tabLst>
            </a:pPr>
            <a:endParaRPr lang="pl-PL" sz="2600" dirty="0">
              <a:solidFill>
                <a:schemeClr val="tx1"/>
              </a:solidFill>
              <a:ea typeface="Times New Roman" pitchFamily="18" charset="0"/>
              <a:cs typeface="Arial" pitchFamily="34" charset="0"/>
            </a:endParaRPr>
          </a:p>
          <a:p>
            <a:pPr lvl="0">
              <a:spcBef>
                <a:spcPts val="600"/>
              </a:spcBef>
              <a:buNone/>
              <a:tabLst>
                <a:tab pos="457200" algn="l"/>
              </a:tabLst>
            </a:pPr>
            <a:r>
              <a:rPr lang="pl-PL" sz="2600" dirty="0">
                <a:solidFill>
                  <a:schemeClr val="tx1"/>
                </a:solidFill>
                <a:ea typeface="Times New Roman" pitchFamily="18" charset="0"/>
                <a:cs typeface="Arial" pitchFamily="34" charset="0"/>
              </a:rPr>
              <a:t>Partycypacja to filozofia zarządzania, a nie „narzędzie” </a:t>
            </a:r>
          </a:p>
          <a:p>
            <a:pPr lvl="0">
              <a:spcBef>
                <a:spcPts val="600"/>
              </a:spcBef>
              <a:buNone/>
              <a:tabLst>
                <a:tab pos="457200" algn="l"/>
              </a:tabLst>
            </a:pPr>
            <a:r>
              <a:rPr lang="pl-PL" sz="2600" dirty="0">
                <a:solidFill>
                  <a:schemeClr val="tx1"/>
                </a:solidFill>
                <a:ea typeface="Times New Roman" pitchFamily="18" charset="0"/>
                <a:cs typeface="Arial" pitchFamily="34" charset="0"/>
              </a:rPr>
              <a:t>– tylko wtedy jest naprawdę skuteczna</a:t>
            </a:r>
          </a:p>
          <a:p>
            <a:pPr lvl="0">
              <a:spcBef>
                <a:spcPts val="600"/>
              </a:spcBef>
              <a:buFont typeface="Wingdings 3" pitchFamily="18" charset="2"/>
              <a:buChar char="e"/>
              <a:tabLst>
                <a:tab pos="457200" algn="l"/>
              </a:tabLst>
            </a:pPr>
            <a:endParaRPr lang="pl-PL" sz="2600" dirty="0">
              <a:solidFill>
                <a:schemeClr val="tx1"/>
              </a:solidFill>
              <a:ea typeface="Times New Roman" pitchFamily="18" charset="0"/>
              <a:cs typeface="Arial" pitchFamily="34" charset="0"/>
            </a:endParaRPr>
          </a:p>
          <a:p>
            <a:pPr lvl="0">
              <a:spcBef>
                <a:spcPts val="600"/>
              </a:spcBef>
              <a:buNone/>
              <a:tabLst>
                <a:tab pos="457200" algn="l"/>
              </a:tabLst>
            </a:pPr>
            <a:r>
              <a:rPr lang="pl-PL" sz="2600" dirty="0">
                <a:solidFill>
                  <a:schemeClr val="tx1"/>
                </a:solidFill>
                <a:ea typeface="Times New Roman" pitchFamily="18" charset="0"/>
                <a:cs typeface="Arial" pitchFamily="34" charset="0"/>
              </a:rPr>
              <a:t>Warto wciąż zmieniać podejście urzędników </a:t>
            </a:r>
            <a:br>
              <a:rPr lang="pl-PL" sz="2600" dirty="0">
                <a:solidFill>
                  <a:schemeClr val="tx1"/>
                </a:solidFill>
                <a:ea typeface="Times New Roman" pitchFamily="18" charset="0"/>
                <a:cs typeface="Arial" pitchFamily="34" charset="0"/>
              </a:rPr>
            </a:br>
            <a:r>
              <a:rPr lang="pl-PL" sz="2600" dirty="0">
                <a:solidFill>
                  <a:schemeClr val="tx1"/>
                </a:solidFill>
                <a:ea typeface="Times New Roman" pitchFamily="18" charset="0"/>
                <a:cs typeface="Arial" pitchFamily="34" charset="0"/>
              </a:rPr>
              <a:t>– urzędnicy nie rządzą, ale zarządzają</a:t>
            </a:r>
          </a:p>
          <a:p>
            <a:pPr lvl="0">
              <a:spcBef>
                <a:spcPts val="600"/>
              </a:spcBef>
              <a:buNone/>
              <a:tabLst>
                <a:tab pos="457200" algn="l"/>
              </a:tabLst>
            </a:pPr>
            <a:endParaRPr lang="pl-PL" sz="2800" dirty="0">
              <a:solidFill>
                <a:schemeClr val="tx1"/>
              </a:solidFill>
              <a:latin typeface="Calibri" pitchFamily="34" charset="0"/>
              <a:cs typeface="Arial" pitchFamily="34" charset="0"/>
            </a:endParaRPr>
          </a:p>
          <a:p>
            <a:pPr>
              <a:spcBef>
                <a:spcPts val="600"/>
              </a:spcBef>
              <a:buFont typeface="Wingdings 3" pitchFamily="18" charset="2"/>
              <a:buChar char="e"/>
            </a:pPr>
            <a:endParaRPr lang="pl-PL" sz="2400" dirty="0">
              <a:solidFill>
                <a:schemeClr val="tx1"/>
              </a:solidFill>
              <a:latin typeface="Calibri" pitchFamily="34" charset="0"/>
            </a:endParaRPr>
          </a:p>
          <a:p>
            <a:pPr>
              <a:buNone/>
            </a:pPr>
            <a:endParaRPr lang="pl-PL" dirty="0">
              <a:solidFill>
                <a:schemeClr val="tx1"/>
              </a:solidFill>
            </a:endParaRPr>
          </a:p>
        </p:txBody>
      </p:sp>
    </p:spTree>
    <p:extLst>
      <p:ext uri="{BB962C8B-B14F-4D97-AF65-F5344CB8AC3E}">
        <p14:creationId xmlns:p14="http://schemas.microsoft.com/office/powerpoint/2010/main" val="69508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74638"/>
            <a:ext cx="6948264" cy="562074"/>
          </a:xfrm>
        </p:spPr>
        <p:txBody>
          <a:bodyPr/>
          <a:lstStyle/>
          <a:p>
            <a:r>
              <a:rPr lang="pl-PL" sz="3200" b="1" dirty="0">
                <a:solidFill>
                  <a:srgbClr val="0070C0"/>
                </a:solidFill>
                <a:latin typeface="Calibri" pitchFamily="34" charset="0"/>
              </a:rPr>
              <a:t>Planowanie procesu uspołeczniania</a:t>
            </a:r>
          </a:p>
        </p:txBody>
      </p:sp>
      <p:sp>
        <p:nvSpPr>
          <p:cNvPr id="3" name="Symbol zastępczy zawartości 2"/>
          <p:cNvSpPr>
            <a:spLocks noGrp="1"/>
          </p:cNvSpPr>
          <p:nvPr>
            <p:ph idx="1"/>
          </p:nvPr>
        </p:nvSpPr>
        <p:spPr>
          <a:xfrm>
            <a:off x="0" y="1124744"/>
            <a:ext cx="9036496" cy="4824535"/>
          </a:xfrm>
        </p:spPr>
        <p:txBody>
          <a:bodyPr/>
          <a:lstStyle/>
          <a:p>
            <a:pPr lvl="0">
              <a:buNone/>
            </a:pPr>
            <a:r>
              <a:rPr lang="pl-PL" sz="2000" dirty="0">
                <a:solidFill>
                  <a:schemeClr val="tx1"/>
                </a:solidFill>
                <a:latin typeface="Calibri" pitchFamily="34" charset="0"/>
              </a:rPr>
              <a:t>Ćwiczenie</a:t>
            </a:r>
          </a:p>
          <a:p>
            <a:pPr marL="0" lvl="0" indent="0">
              <a:buNone/>
            </a:pPr>
            <a:r>
              <a:rPr lang="pl-PL" dirty="0">
                <a:solidFill>
                  <a:schemeClr val="tx1"/>
                </a:solidFill>
                <a:latin typeface="Calibri" pitchFamily="34" charset="0"/>
              </a:rPr>
              <a:t>Zaplanujcie sposób uspołeczniania określonego etapu procesu tworzenia i wdrażania planu, oraz przedstawcie propozycje udziału interesariuszy w procesie partycypacji</a:t>
            </a:r>
          </a:p>
          <a:p>
            <a:pPr marL="0" lvl="0" indent="0">
              <a:buNone/>
            </a:pPr>
            <a:endParaRPr lang="pl-PL" dirty="0">
              <a:solidFill>
                <a:schemeClr val="tx1"/>
              </a:solidFill>
              <a:latin typeface="Calibri" pitchFamily="34" charset="0"/>
            </a:endParaRPr>
          </a:p>
          <a:p>
            <a:pPr marL="0" lvl="0" indent="0">
              <a:buNone/>
            </a:pPr>
            <a:r>
              <a:rPr lang="pl-PL" dirty="0">
                <a:solidFill>
                  <a:schemeClr val="tx1"/>
                </a:solidFill>
                <a:latin typeface="Calibri" pitchFamily="34" charset="0"/>
              </a:rPr>
              <a:t>Etapy procesu:</a:t>
            </a:r>
          </a:p>
          <a:p>
            <a:pPr marL="895350" lvl="0" indent="-361950">
              <a:buFont typeface="+mj-lt"/>
              <a:buAutoNum type="arabicPeriod"/>
            </a:pPr>
            <a:r>
              <a:rPr lang="pl-PL" dirty="0">
                <a:solidFill>
                  <a:schemeClr val="tx1"/>
                </a:solidFill>
                <a:latin typeface="Calibri" pitchFamily="34" charset="0"/>
              </a:rPr>
              <a:t>Diagnoza</a:t>
            </a:r>
          </a:p>
          <a:p>
            <a:pPr marL="895350" lvl="0" indent="-361950">
              <a:buFont typeface="+mj-lt"/>
              <a:buAutoNum type="arabicPeriod"/>
            </a:pPr>
            <a:r>
              <a:rPr lang="pl-PL" dirty="0">
                <a:solidFill>
                  <a:schemeClr val="tx1"/>
                </a:solidFill>
                <a:latin typeface="Calibri" pitchFamily="34" charset="0"/>
              </a:rPr>
              <a:t>Planowanie</a:t>
            </a:r>
          </a:p>
          <a:p>
            <a:pPr marL="895350" lvl="0" indent="-361950">
              <a:buFont typeface="+mj-lt"/>
              <a:buAutoNum type="arabicPeriod"/>
            </a:pPr>
            <a:r>
              <a:rPr lang="pl-PL" dirty="0">
                <a:solidFill>
                  <a:schemeClr val="tx1"/>
                </a:solidFill>
                <a:latin typeface="Calibri" pitchFamily="34" charset="0"/>
              </a:rPr>
              <a:t>Monitorowanie  </a:t>
            </a:r>
          </a:p>
          <a:p>
            <a:pPr marL="895350" lvl="0" indent="-361950">
              <a:buFont typeface="+mj-lt"/>
              <a:buAutoNum type="arabicPeriod"/>
            </a:pPr>
            <a:r>
              <a:rPr lang="pl-PL" dirty="0">
                <a:solidFill>
                  <a:schemeClr val="tx1"/>
                </a:solidFill>
                <a:latin typeface="Calibri" pitchFamily="34" charset="0"/>
              </a:rPr>
              <a:t>Ewaluacja planu strategicznego</a:t>
            </a:r>
          </a:p>
          <a:p>
            <a:pPr marL="895350" lvl="0" indent="-361950">
              <a:buNone/>
            </a:pPr>
            <a:r>
              <a:rPr lang="pl-PL" sz="2600" i="1" dirty="0">
                <a:solidFill>
                  <a:schemeClr val="tx1"/>
                </a:solidFill>
                <a:latin typeface="Calibri" pitchFamily="34" charset="0"/>
              </a:rPr>
              <a:t>                                                                         czas – 15 min.</a:t>
            </a:r>
          </a:p>
          <a:p>
            <a:pPr marL="895350" lvl="0" indent="-361950">
              <a:buNone/>
            </a:pPr>
            <a:endParaRPr lang="pl-PL" sz="2600" i="1" dirty="0">
              <a:solidFill>
                <a:schemeClr val="tx1"/>
              </a:solidFill>
              <a:latin typeface="Calibri" pitchFamily="34" charset="0"/>
            </a:endParaRPr>
          </a:p>
          <a:p>
            <a:pPr marL="895350" indent="-895350">
              <a:buNone/>
            </a:pPr>
            <a:r>
              <a:rPr lang="pl-PL" sz="1200" u="sng" kern="1200" dirty="0">
                <a:solidFill>
                  <a:srgbClr val="800000"/>
                </a:solidFill>
                <a:hlinkClick r:id="rId3"/>
              </a:rPr>
              <a:t>https://www.youtube.com/watch?v=fJRxomJ6Y3k&amp;index=25&amp;list=PLSHIqPCSNDscHEf5-JEvJ4vGz00DdLSvv</a:t>
            </a:r>
            <a:endParaRPr lang="pl-PL" sz="1200" kern="1200" dirty="0">
              <a:solidFill>
                <a:srgbClr val="800000"/>
              </a:solidFill>
            </a:endParaRPr>
          </a:p>
          <a:p>
            <a:pPr marL="895350" lvl="0" indent="-361950">
              <a:buNone/>
            </a:pPr>
            <a:endParaRPr lang="pl-PL" sz="2600" i="1" dirty="0">
              <a:solidFill>
                <a:schemeClr val="accent2">
                  <a:lumMod val="50000"/>
                </a:schemeClr>
              </a:solidFill>
              <a:latin typeface="Calibri" pitchFamily="34" charset="0"/>
            </a:endParaRPr>
          </a:p>
        </p:txBody>
      </p:sp>
    </p:spTree>
    <p:extLst>
      <p:ext uri="{BB962C8B-B14F-4D97-AF65-F5344CB8AC3E}">
        <p14:creationId xmlns:p14="http://schemas.microsoft.com/office/powerpoint/2010/main" val="2790663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1738536" cy="778098"/>
          </a:xfrm>
        </p:spPr>
        <p:txBody>
          <a:bodyPr/>
          <a:lstStyle/>
          <a:p>
            <a:pPr algn="r"/>
            <a:r>
              <a:rPr lang="pl-PL" sz="2800" b="1" dirty="0">
                <a:solidFill>
                  <a:srgbClr val="0070C0"/>
                </a:solidFill>
              </a:rPr>
              <a:t>Plan sesji:</a:t>
            </a:r>
          </a:p>
        </p:txBody>
      </p:sp>
      <p:sp>
        <p:nvSpPr>
          <p:cNvPr id="3" name="Symbol zastępczy zawartości 2"/>
          <p:cNvSpPr>
            <a:spLocks noGrp="1"/>
          </p:cNvSpPr>
          <p:nvPr>
            <p:ph idx="1"/>
          </p:nvPr>
        </p:nvSpPr>
        <p:spPr>
          <a:xfrm>
            <a:off x="179512" y="1052736"/>
            <a:ext cx="8784976" cy="5073427"/>
          </a:xfrm>
        </p:spPr>
        <p:txBody>
          <a:bodyPr/>
          <a:lstStyle/>
          <a:p>
            <a:pPr marL="457200" lvl="0" indent="-457200">
              <a:spcBef>
                <a:spcPts val="600"/>
              </a:spcBef>
              <a:spcAft>
                <a:spcPts val="600"/>
              </a:spcAft>
              <a:buFont typeface="+mj-lt"/>
              <a:buAutoNum type="arabicPeriod"/>
            </a:pPr>
            <a:r>
              <a:rPr lang="pl-PL" sz="2400" i="1" dirty="0">
                <a:solidFill>
                  <a:schemeClr val="accent2">
                    <a:lumMod val="50000"/>
                  </a:schemeClr>
                </a:solidFill>
              </a:rPr>
              <a:t>Wprowadzenie – co już znamy? Dokąd idziemy?</a:t>
            </a:r>
          </a:p>
          <a:p>
            <a:pPr marL="457200" lvl="0" indent="-457200">
              <a:spcBef>
                <a:spcPts val="600"/>
              </a:spcBef>
              <a:spcAft>
                <a:spcPts val="600"/>
              </a:spcAft>
              <a:buFont typeface="+mj-lt"/>
              <a:buAutoNum type="arabicPeriod"/>
            </a:pPr>
            <a:r>
              <a:rPr lang="pl-PL" sz="2400" i="1" dirty="0">
                <a:solidFill>
                  <a:schemeClr val="accent2">
                    <a:lumMod val="50000"/>
                  </a:schemeClr>
                </a:solidFill>
              </a:rPr>
              <a:t>Instytucjonalno-prawne ramy konsultacji społecznych  - rozwiązania ustrojowe i rozwiązania ustawowe</a:t>
            </a:r>
          </a:p>
          <a:p>
            <a:pPr marL="457200" indent="-457200">
              <a:spcBef>
                <a:spcPts val="600"/>
              </a:spcBef>
              <a:spcAft>
                <a:spcPts val="600"/>
              </a:spcAft>
              <a:buFont typeface="+mj-lt"/>
              <a:buAutoNum type="arabicPeriod"/>
            </a:pPr>
            <a:r>
              <a:rPr lang="pl-PL" sz="2400" i="1" dirty="0">
                <a:solidFill>
                  <a:schemeClr val="accent2">
                    <a:lumMod val="50000"/>
                  </a:schemeClr>
                </a:solidFill>
              </a:rPr>
              <a:t>Model partycypacji</a:t>
            </a:r>
          </a:p>
          <a:p>
            <a:pPr marL="457200" indent="-457200">
              <a:spcBef>
                <a:spcPts val="600"/>
              </a:spcBef>
              <a:spcAft>
                <a:spcPts val="600"/>
              </a:spcAft>
              <a:buFont typeface="+mj-lt"/>
              <a:buAutoNum type="arabicPeriod"/>
            </a:pPr>
            <a:r>
              <a:rPr lang="pl-PL" sz="2400" i="1" dirty="0">
                <a:solidFill>
                  <a:schemeClr val="accent2">
                    <a:lumMod val="50000"/>
                  </a:schemeClr>
                </a:solidFill>
              </a:rPr>
              <a:t>Jak zaplanować partycypację</a:t>
            </a:r>
          </a:p>
          <a:p>
            <a:pPr marL="457200" indent="-457200">
              <a:spcBef>
                <a:spcPts val="600"/>
              </a:spcBef>
              <a:spcAft>
                <a:spcPts val="600"/>
              </a:spcAft>
              <a:buFont typeface="+mj-lt"/>
              <a:buAutoNum type="arabicPeriod"/>
            </a:pPr>
            <a:r>
              <a:rPr lang="pl-PL" sz="2400" i="1" dirty="0">
                <a:solidFill>
                  <a:schemeClr val="accent2">
                    <a:lumMod val="50000"/>
                  </a:schemeClr>
                </a:solidFill>
              </a:rPr>
              <a:t>Etapy procesu konsultacji</a:t>
            </a:r>
          </a:p>
          <a:p>
            <a:pPr marL="457200" indent="-457200">
              <a:spcBef>
                <a:spcPts val="600"/>
              </a:spcBef>
              <a:spcAft>
                <a:spcPts val="600"/>
              </a:spcAft>
              <a:buFont typeface="+mj-lt"/>
              <a:buAutoNum type="arabicPeriod"/>
            </a:pPr>
            <a:r>
              <a:rPr lang="pl-PL" sz="2400" i="1" dirty="0">
                <a:solidFill>
                  <a:schemeClr val="accent2">
                    <a:lumMod val="50000"/>
                  </a:schemeClr>
                </a:solidFill>
              </a:rPr>
              <a:t>Dekalog działań partycypacyjnych.</a:t>
            </a:r>
            <a:br>
              <a:rPr lang="pl-PL" sz="2400" i="1" dirty="0">
                <a:solidFill>
                  <a:schemeClr val="accent2">
                    <a:lumMod val="50000"/>
                  </a:schemeClr>
                </a:solidFill>
              </a:rPr>
            </a:br>
            <a:endParaRPr lang="pl-PL" sz="2400" i="1" dirty="0">
              <a:solidFill>
                <a:schemeClr val="accent2">
                  <a:lumMod val="50000"/>
                </a:schemeClr>
              </a:solidFill>
            </a:endParaRPr>
          </a:p>
        </p:txBody>
      </p:sp>
    </p:spTree>
    <p:extLst>
      <p:ext uri="{BB962C8B-B14F-4D97-AF65-F5344CB8AC3E}">
        <p14:creationId xmlns:p14="http://schemas.microsoft.com/office/powerpoint/2010/main" val="1904871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3390" y="1496298"/>
            <a:ext cx="7848872" cy="1620181"/>
          </a:xfrm>
        </p:spPr>
        <p:txBody>
          <a:bodyPr/>
          <a:lstStyle/>
          <a:p>
            <a:br>
              <a:rPr lang="pl-PL" dirty="0"/>
            </a:br>
            <a:r>
              <a:rPr lang="pl-PL" b="1" dirty="0"/>
              <a:t>Efekt społeczny procesu uspołecznienia</a:t>
            </a:r>
          </a:p>
        </p:txBody>
      </p:sp>
      <p:sp>
        <p:nvSpPr>
          <p:cNvPr id="3" name="Symbol zastępczy zawartości 2"/>
          <p:cNvSpPr>
            <a:spLocks noGrp="1"/>
          </p:cNvSpPr>
          <p:nvPr>
            <p:ph idx="1"/>
          </p:nvPr>
        </p:nvSpPr>
        <p:spPr>
          <a:xfrm>
            <a:off x="251520" y="3717031"/>
            <a:ext cx="8452226" cy="864097"/>
          </a:xfrm>
        </p:spPr>
        <p:txBody>
          <a:bodyPr/>
          <a:lstStyle/>
          <a:p>
            <a:pPr>
              <a:buNone/>
            </a:pPr>
            <a:endParaRPr lang="pl-PL" sz="1200" u="sng" dirty="0">
              <a:latin typeface="Calibri" pitchFamily="34" charset="0"/>
              <a:hlinkClick r:id="" action="ppaction://noaction"/>
            </a:endParaRPr>
          </a:p>
          <a:p>
            <a:pPr>
              <a:buNone/>
            </a:pPr>
            <a:endParaRPr lang="pl-PL" sz="1200" u="sng" dirty="0">
              <a:latin typeface="Calibri" pitchFamily="34" charset="0"/>
              <a:hlinkClick r:id="" action="ppaction://noaction"/>
            </a:endParaRPr>
          </a:p>
          <a:p>
            <a:pPr>
              <a:buNone/>
            </a:pPr>
            <a:r>
              <a:rPr lang="pl-PL" sz="1200" u="sng" dirty="0">
                <a:latin typeface="Calibri" pitchFamily="34" charset="0"/>
                <a:hlinkClick r:id="" action="ppaction://noaction"/>
              </a:rPr>
              <a:t>https://www.youtube.com/watch?v=Q8Eut3eb2Rk&amp;list=PLSHIqPCSNDscHEf5-JEvJ4vGz00DdLSvv&amp;index=22</a:t>
            </a:r>
            <a:r>
              <a:rPr lang="pl-PL" sz="1200" dirty="0">
                <a:latin typeface="Calibri" pitchFamily="34" charset="0"/>
              </a:rPr>
              <a:t>  </a:t>
            </a:r>
          </a:p>
          <a:p>
            <a:pPr>
              <a:buNone/>
            </a:pPr>
            <a:endParaRPr lang="pl-PL" sz="1200" dirty="0">
              <a:latin typeface="Calibri" pitchFamily="34" charset="0"/>
            </a:endParaRPr>
          </a:p>
        </p:txBody>
      </p:sp>
    </p:spTree>
    <p:extLst>
      <p:ext uri="{BB962C8B-B14F-4D97-AF65-F5344CB8AC3E}">
        <p14:creationId xmlns:p14="http://schemas.microsoft.com/office/powerpoint/2010/main" val="240707062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idx="4294967295"/>
          </p:nvPr>
        </p:nvSpPr>
        <p:spPr>
          <a:xfrm>
            <a:off x="611560" y="1412776"/>
            <a:ext cx="7416824" cy="2880320"/>
          </a:xfrm>
        </p:spPr>
        <p:txBody>
          <a:bodyPr>
            <a:normAutofit/>
          </a:bodyPr>
          <a:lstStyle/>
          <a:p>
            <a:r>
              <a:rPr lang="pl-PL" sz="4400" i="1" dirty="0">
                <a:solidFill>
                  <a:schemeClr val="bg1"/>
                </a:solidFill>
                <a:effectLst>
                  <a:outerShdw blurRad="38100" dist="38100" dir="2700000" algn="tl">
                    <a:srgbClr val="000000">
                      <a:alpha val="43137"/>
                    </a:srgbClr>
                  </a:outerShdw>
                </a:effectLst>
              </a:rPr>
              <a:t>Proces partycypacji w pigułce</a:t>
            </a:r>
            <a:br>
              <a:rPr lang="pl-PL" i="1" dirty="0">
                <a:solidFill>
                  <a:schemeClr val="bg1"/>
                </a:solidFill>
                <a:effectLst>
                  <a:outerShdw blurRad="38100" dist="38100" dir="2700000" algn="tl">
                    <a:srgbClr val="000000">
                      <a:alpha val="43137"/>
                    </a:srgbClr>
                  </a:outerShdw>
                </a:effectLst>
              </a:rPr>
            </a:br>
            <a:r>
              <a:rPr lang="pl-PL" sz="3200" i="1" dirty="0">
                <a:solidFill>
                  <a:schemeClr val="bg1"/>
                </a:solidFill>
                <a:effectLst>
                  <a:outerShdw blurRad="38100" dist="38100" dir="2700000" algn="tl">
                    <a:srgbClr val="000000">
                      <a:alpha val="43137"/>
                    </a:srgbClr>
                  </a:outerShdw>
                </a:effectLst>
                <a:hlinkClick r:id="rId3"/>
              </a:rPr>
              <a:t>partycypacyjne ABC </a:t>
            </a:r>
            <a:br>
              <a:rPr lang="pl-PL" sz="3200" i="1" dirty="0">
                <a:solidFill>
                  <a:schemeClr val="bg1"/>
                </a:solidFill>
                <a:effectLst>
                  <a:outerShdw blurRad="38100" dist="38100" dir="2700000" algn="tl">
                    <a:srgbClr val="000000">
                      <a:alpha val="43137"/>
                    </a:srgbClr>
                  </a:outerShdw>
                </a:effectLst>
              </a:rPr>
            </a:br>
            <a:br>
              <a:rPr lang="pl-PL" sz="3200" i="1" dirty="0">
                <a:solidFill>
                  <a:schemeClr val="bg1"/>
                </a:solidFill>
                <a:effectLst>
                  <a:outerShdw blurRad="38100" dist="38100" dir="2700000" algn="tl">
                    <a:srgbClr val="000000">
                      <a:alpha val="43137"/>
                    </a:srgbClr>
                  </a:outerShdw>
                </a:effectLst>
              </a:rPr>
            </a:br>
            <a:r>
              <a:rPr lang="pl-PL" sz="3200" i="1" dirty="0">
                <a:solidFill>
                  <a:schemeClr val="bg1"/>
                </a:solidFill>
                <a:effectLst>
                  <a:outerShdw blurRad="38100" dist="38100" dir="2700000" algn="tl">
                    <a:srgbClr val="000000">
                      <a:alpha val="43137"/>
                    </a:srgbClr>
                  </a:outerShdw>
                </a:effectLst>
              </a:rPr>
              <a:t>wykład uzupełniający </a:t>
            </a:r>
            <a:endParaRPr lang="pl-PL" sz="32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27482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7504" y="260648"/>
            <a:ext cx="6264696" cy="792088"/>
          </a:xfrm>
        </p:spPr>
        <p:txBody>
          <a:bodyPr>
            <a:noAutofit/>
          </a:bodyPr>
          <a:lstStyle/>
          <a:p>
            <a:r>
              <a:rPr lang="pl-PL" b="1" dirty="0"/>
              <a:t>Jak planować partycypację</a:t>
            </a:r>
          </a:p>
        </p:txBody>
      </p:sp>
      <p:sp>
        <p:nvSpPr>
          <p:cNvPr id="3" name="Symbol zastępczy zawartości 2"/>
          <p:cNvSpPr>
            <a:spLocks noGrp="1"/>
          </p:cNvSpPr>
          <p:nvPr>
            <p:ph idx="1"/>
          </p:nvPr>
        </p:nvSpPr>
        <p:spPr>
          <a:xfrm>
            <a:off x="251520" y="1124744"/>
            <a:ext cx="8892480" cy="5001419"/>
          </a:xfrm>
        </p:spPr>
        <p:txBody>
          <a:bodyPr>
            <a:normAutofit/>
          </a:bodyPr>
          <a:lstStyle/>
          <a:p>
            <a:pPr marL="442913" indent="-442913">
              <a:spcBef>
                <a:spcPts val="0"/>
              </a:spcBef>
              <a:buFont typeface="DejaVu Sans Condensed" pitchFamily="34" charset="0"/>
              <a:buChar char="➬"/>
            </a:pPr>
            <a:r>
              <a:rPr lang="pl-PL" sz="2800" b="1" dirty="0">
                <a:solidFill>
                  <a:srgbClr val="002060"/>
                </a:solidFill>
              </a:rPr>
              <a:t>Cel</a:t>
            </a:r>
            <a:r>
              <a:rPr lang="pl-PL" dirty="0">
                <a:solidFill>
                  <a:srgbClr val="002060"/>
                </a:solidFill>
              </a:rPr>
              <a:t> </a:t>
            </a:r>
          </a:p>
          <a:p>
            <a:pPr>
              <a:spcBef>
                <a:spcPts val="0"/>
              </a:spcBef>
            </a:pPr>
            <a:r>
              <a:rPr lang="pl-PL" sz="2000" dirty="0">
                <a:solidFill>
                  <a:srgbClr val="002060"/>
                </a:solidFill>
              </a:rPr>
              <a:t>główny oraz pozostałe „wtórne” rezultaty po co, jak i kto zajmie się wdrażaniem wypracowanych rozwiązań oraz kontrolą wdrażania</a:t>
            </a:r>
          </a:p>
          <a:p>
            <a:pPr>
              <a:spcBef>
                <a:spcPts val="0"/>
              </a:spcBef>
            </a:pPr>
            <a:endParaRPr lang="pl-PL" sz="2000" dirty="0">
              <a:solidFill>
                <a:srgbClr val="002060"/>
              </a:solidFill>
            </a:endParaRPr>
          </a:p>
          <a:p>
            <a:pPr marL="442913" indent="-442913">
              <a:spcBef>
                <a:spcPts val="0"/>
              </a:spcBef>
              <a:buNone/>
            </a:pPr>
            <a:endParaRPr lang="pl-PL" sz="800" dirty="0">
              <a:solidFill>
                <a:schemeClr val="accent2">
                  <a:lumMod val="50000"/>
                </a:schemeClr>
              </a:solidFill>
            </a:endParaRPr>
          </a:p>
          <a:p>
            <a:pPr marL="442913" indent="-442913">
              <a:buFont typeface="DejaVu Sans Condensed" pitchFamily="34" charset="0"/>
              <a:buChar char="➬"/>
            </a:pPr>
            <a:r>
              <a:rPr lang="pl-PL" sz="2800" b="1" dirty="0">
                <a:solidFill>
                  <a:srgbClr val="002060"/>
                </a:solidFill>
              </a:rPr>
              <a:t>Kontekst</a:t>
            </a:r>
          </a:p>
          <a:p>
            <a:pPr marL="533400" indent="-266700">
              <a:buFont typeface="Calibri" pitchFamily="34" charset="0"/>
              <a:buChar char="–"/>
            </a:pPr>
            <a:r>
              <a:rPr lang="pl-PL" sz="2000" dirty="0">
                <a:solidFill>
                  <a:srgbClr val="002060"/>
                </a:solidFill>
              </a:rPr>
              <a:t>wszelkie przeszłe działania (udane oraz nie), które </a:t>
            </a:r>
            <a:br>
              <a:rPr lang="pl-PL" sz="2000" dirty="0">
                <a:solidFill>
                  <a:srgbClr val="002060"/>
                </a:solidFill>
              </a:rPr>
            </a:br>
            <a:r>
              <a:rPr lang="pl-PL" sz="2000" dirty="0">
                <a:solidFill>
                  <a:srgbClr val="002060"/>
                </a:solidFill>
              </a:rPr>
              <a:t>w jakikolwiek sposób dotyczyły przedmiotu planowanego przez nas procesu</a:t>
            </a:r>
          </a:p>
          <a:p>
            <a:pPr marL="533400" indent="-266700">
              <a:buFont typeface="Calibri" pitchFamily="34" charset="0"/>
              <a:buChar char="–"/>
            </a:pPr>
            <a:r>
              <a:rPr lang="pl-PL" sz="2000" dirty="0">
                <a:solidFill>
                  <a:srgbClr val="002060"/>
                </a:solidFill>
              </a:rPr>
              <a:t>uwarunkowania  prawne oraz administracyjne, wpływające na dalsze losy wypracowanych rozwiązań</a:t>
            </a:r>
          </a:p>
          <a:p>
            <a:pPr marL="533400" indent="-266700">
              <a:buFont typeface="Calibri" pitchFamily="34" charset="0"/>
              <a:buChar char="–"/>
            </a:pPr>
            <a:r>
              <a:rPr lang="pl-PL" sz="2000" dirty="0">
                <a:solidFill>
                  <a:srgbClr val="002060"/>
                </a:solidFill>
              </a:rPr>
              <a:t>społeczne, lokalne zależności, potencjalna chęć współpracy, współdziałania, wielość „aktorów” społecznych</a:t>
            </a:r>
          </a:p>
          <a:p>
            <a:pPr marL="712788" indent="-266700">
              <a:buFont typeface="DejaVu Sans Condensed" pitchFamily="34" charset="0"/>
              <a:buChar char="➬"/>
            </a:pPr>
            <a:endParaRPr lang="pl-PL" dirty="0"/>
          </a:p>
        </p:txBody>
      </p:sp>
    </p:spTree>
    <p:extLst>
      <p:ext uri="{BB962C8B-B14F-4D97-AF65-F5344CB8AC3E}">
        <p14:creationId xmlns:p14="http://schemas.microsoft.com/office/powerpoint/2010/main" val="28784831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496" y="-1"/>
            <a:ext cx="5760640" cy="620689"/>
          </a:xfrm>
        </p:spPr>
        <p:txBody>
          <a:bodyPr>
            <a:normAutofit/>
          </a:bodyPr>
          <a:lstStyle/>
          <a:p>
            <a:r>
              <a:rPr lang="pl-PL" sz="2800" b="1" dirty="0"/>
              <a:t>Jak planować partycypację</a:t>
            </a:r>
            <a:endParaRPr lang="pl-PL" sz="2800" dirty="0"/>
          </a:p>
        </p:txBody>
      </p:sp>
      <p:sp>
        <p:nvSpPr>
          <p:cNvPr id="3" name="Symbol zastępczy zawartości 2"/>
          <p:cNvSpPr>
            <a:spLocks noGrp="1"/>
          </p:cNvSpPr>
          <p:nvPr>
            <p:ph idx="1"/>
          </p:nvPr>
        </p:nvSpPr>
        <p:spPr>
          <a:xfrm>
            <a:off x="35496" y="764704"/>
            <a:ext cx="9108504" cy="4752529"/>
          </a:xfrm>
        </p:spPr>
        <p:txBody>
          <a:bodyPr>
            <a:normAutofit fontScale="85000" lnSpcReduction="20000"/>
          </a:bodyPr>
          <a:lstStyle/>
          <a:p>
            <a:pPr>
              <a:buNone/>
            </a:pPr>
            <a:r>
              <a:rPr lang="pl-PL" sz="3600" b="1" dirty="0">
                <a:solidFill>
                  <a:srgbClr val="002060"/>
                </a:solidFill>
              </a:rPr>
              <a:t>LUDZIE</a:t>
            </a:r>
          </a:p>
          <a:p>
            <a:pPr>
              <a:buNone/>
            </a:pPr>
            <a:endParaRPr lang="pl-PL" sz="500" dirty="0">
              <a:solidFill>
                <a:srgbClr val="002060"/>
              </a:solidFill>
              <a:effectLst>
                <a:outerShdw blurRad="38100" dist="38100" dir="2700000" algn="tl">
                  <a:srgbClr val="000000">
                    <a:alpha val="43137"/>
                  </a:srgbClr>
                </a:outerShdw>
              </a:effectLst>
            </a:endParaRPr>
          </a:p>
          <a:p>
            <a:pPr lvl="1">
              <a:spcBef>
                <a:spcPts val="1200"/>
              </a:spcBef>
              <a:spcAft>
                <a:spcPts val="600"/>
              </a:spcAft>
              <a:buFont typeface="DejaVu Sans Condensed" pitchFamily="34" charset="0"/>
              <a:buChar char="➬"/>
            </a:pPr>
            <a:r>
              <a:rPr lang="pl-PL" sz="2600" i="1" dirty="0">
                <a:solidFill>
                  <a:srgbClr val="002060"/>
                </a:solidFill>
                <a:effectLst>
                  <a:outerShdw blurRad="38100" dist="38100" dir="2700000" algn="tl">
                    <a:srgbClr val="000000">
                      <a:alpha val="43137"/>
                    </a:srgbClr>
                  </a:outerShdw>
                </a:effectLst>
              </a:rPr>
              <a:t> jacy interesariusze są obecni w danym środowisku? </a:t>
            </a:r>
          </a:p>
          <a:p>
            <a:pPr marL="0" lvl="1" indent="0">
              <a:spcBef>
                <a:spcPts val="1200"/>
              </a:spcBef>
              <a:spcAft>
                <a:spcPts val="600"/>
              </a:spcAft>
              <a:buNone/>
            </a:pPr>
            <a:r>
              <a:rPr lang="pl-PL" sz="2600" dirty="0">
                <a:solidFill>
                  <a:srgbClr val="002060"/>
                </a:solidFill>
              </a:rPr>
              <a:t>obywatele, liderzy opinii, urzędnicy i inni przedstawiciele władzy, organizacje obywatelskie i pozarządowe</a:t>
            </a:r>
          </a:p>
          <a:p>
            <a:pPr lvl="1">
              <a:spcBef>
                <a:spcPts val="1200"/>
              </a:spcBef>
              <a:spcAft>
                <a:spcPts val="600"/>
              </a:spcAft>
              <a:buFont typeface="DejaVu Sans Condensed" pitchFamily="34" charset="0"/>
              <a:buChar char="➬"/>
            </a:pPr>
            <a:r>
              <a:rPr lang="pl-PL" sz="2600" i="1" dirty="0">
                <a:solidFill>
                  <a:srgbClr val="002060"/>
                </a:solidFill>
                <a:effectLst>
                  <a:outerShdw blurRad="38100" dist="38100" dir="2700000" algn="tl">
                    <a:srgbClr val="000000">
                      <a:alpha val="43137"/>
                    </a:srgbClr>
                  </a:outerShdw>
                </a:effectLst>
              </a:rPr>
              <a:t>kogo nie ma? </a:t>
            </a:r>
          </a:p>
          <a:p>
            <a:pPr marL="0" lvl="1" indent="0">
              <a:spcBef>
                <a:spcPts val="1200"/>
              </a:spcBef>
              <a:spcAft>
                <a:spcPts val="600"/>
              </a:spcAft>
              <a:buNone/>
            </a:pPr>
            <a:r>
              <a:rPr lang="pl-PL" sz="2600" dirty="0">
                <a:solidFill>
                  <a:srgbClr val="002060"/>
                </a:solidFill>
              </a:rPr>
              <a:t>przedstawiciele jakich grup są niezauważani, marginalizowani, nie uczestniczą aktywnie w wydarzeniach społecznych</a:t>
            </a:r>
          </a:p>
          <a:p>
            <a:pPr lvl="1">
              <a:spcBef>
                <a:spcPts val="1200"/>
              </a:spcBef>
              <a:spcAft>
                <a:spcPts val="600"/>
              </a:spcAft>
              <a:buFont typeface="DejaVu Sans Condensed" pitchFamily="34" charset="0"/>
              <a:buChar char="➬"/>
            </a:pPr>
            <a:r>
              <a:rPr lang="pl-PL" sz="2600" i="1" dirty="0">
                <a:solidFill>
                  <a:srgbClr val="002060"/>
                </a:solidFill>
                <a:effectLst>
                  <a:outerShdw blurRad="38100" dist="38100" dir="2700000" algn="tl">
                    <a:srgbClr val="000000">
                      <a:alpha val="43137"/>
                    </a:srgbClr>
                  </a:outerShdw>
                </a:effectLst>
              </a:rPr>
              <a:t>kogo zaprosić? </a:t>
            </a:r>
          </a:p>
          <a:p>
            <a:pPr marL="0" lvl="1" indent="0">
              <a:spcBef>
                <a:spcPts val="1200"/>
              </a:spcBef>
              <a:spcAft>
                <a:spcPts val="600"/>
              </a:spcAft>
              <a:buNone/>
            </a:pPr>
            <a:r>
              <a:rPr lang="pl-PL" sz="2600" dirty="0">
                <a:solidFill>
                  <a:srgbClr val="002060"/>
                </a:solidFill>
              </a:rPr>
              <a:t>partycypacja nie może odbywać się „za zamkniętymi drzwiami”, ale warto wybrać te grupy osób, których zdanie i opinia jest szczególnie cenne dla całości procesu i skierować do nich specjalne zaproszenie</a:t>
            </a:r>
          </a:p>
          <a:p>
            <a:endParaRPr lang="pl-PL" dirty="0"/>
          </a:p>
        </p:txBody>
      </p:sp>
    </p:spTree>
    <p:extLst>
      <p:ext uri="{BB962C8B-B14F-4D97-AF65-F5344CB8AC3E}">
        <p14:creationId xmlns:p14="http://schemas.microsoft.com/office/powerpoint/2010/main" val="86086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7504" y="0"/>
            <a:ext cx="6480720" cy="620688"/>
          </a:xfrm>
        </p:spPr>
        <p:txBody>
          <a:bodyPr>
            <a:noAutofit/>
          </a:bodyPr>
          <a:lstStyle/>
          <a:p>
            <a:r>
              <a:rPr lang="pl-PL" sz="2800" b="1" dirty="0"/>
              <a:t>Jak planować partycypację</a:t>
            </a:r>
            <a:endParaRPr lang="pl-PL" sz="2800" dirty="0"/>
          </a:p>
        </p:txBody>
      </p:sp>
      <p:sp>
        <p:nvSpPr>
          <p:cNvPr id="3" name="Symbol zastępczy zawartości 2"/>
          <p:cNvSpPr>
            <a:spLocks noGrp="1"/>
          </p:cNvSpPr>
          <p:nvPr>
            <p:ph idx="1"/>
          </p:nvPr>
        </p:nvSpPr>
        <p:spPr>
          <a:xfrm>
            <a:off x="107504" y="620688"/>
            <a:ext cx="9036496" cy="6237312"/>
          </a:xfrm>
        </p:spPr>
        <p:txBody>
          <a:bodyPr>
            <a:noAutofit/>
          </a:bodyPr>
          <a:lstStyle/>
          <a:p>
            <a:pPr>
              <a:spcBef>
                <a:spcPts val="300"/>
              </a:spcBef>
              <a:buNone/>
            </a:pPr>
            <a:r>
              <a:rPr lang="pl-PL" sz="2400" b="1" dirty="0">
                <a:solidFill>
                  <a:srgbClr val="002060"/>
                </a:solidFill>
              </a:rPr>
              <a:t>PROCES</a:t>
            </a:r>
          </a:p>
          <a:p>
            <a:pPr>
              <a:spcBef>
                <a:spcPts val="300"/>
              </a:spcBef>
              <a:buFont typeface="DejaVu Sans Condensed" pitchFamily="34" charset="0"/>
              <a:buChar char="➬"/>
            </a:pPr>
            <a:r>
              <a:rPr lang="pl-PL" sz="2200" i="1" dirty="0">
                <a:solidFill>
                  <a:srgbClr val="002060"/>
                </a:solidFill>
                <a:effectLst>
                  <a:outerShdw blurRad="38100" dist="38100" dir="2700000" algn="tl">
                    <a:srgbClr val="000000">
                      <a:alpha val="43137"/>
                    </a:srgbClr>
                  </a:outerShdw>
                </a:effectLst>
              </a:rPr>
              <a:t>jaką wybrać technikę? </a:t>
            </a:r>
            <a:br>
              <a:rPr lang="pl-PL" sz="2200" dirty="0">
                <a:solidFill>
                  <a:srgbClr val="002060"/>
                </a:solidFill>
              </a:rPr>
            </a:br>
            <a:r>
              <a:rPr lang="pl-PL" sz="1800" dirty="0">
                <a:solidFill>
                  <a:srgbClr val="002060"/>
                </a:solidFill>
              </a:rPr>
              <a:t>dobrać technikę, która pomoże w osiągnięciu zaplanowanego celu - </a:t>
            </a:r>
            <a:r>
              <a:rPr lang="pl-PL" sz="1800" i="1" dirty="0">
                <a:solidFill>
                  <a:srgbClr val="002060"/>
                </a:solidFill>
              </a:rPr>
              <a:t>można łączyć różne techniki i sposoby przeprowadzenia procesu, jeśli wymaga tego złożoność procesu</a:t>
            </a:r>
          </a:p>
          <a:p>
            <a:pPr>
              <a:spcBef>
                <a:spcPts val="300"/>
              </a:spcBef>
              <a:buFont typeface="DejaVu Sans Condensed" pitchFamily="34" charset="0"/>
              <a:buChar char="➬"/>
            </a:pPr>
            <a:r>
              <a:rPr lang="pl-PL" sz="2200" i="1" dirty="0">
                <a:solidFill>
                  <a:srgbClr val="002060"/>
                </a:solidFill>
                <a:effectLst>
                  <a:outerShdw blurRad="38100" dist="38100" dir="2700000" algn="tl">
                    <a:srgbClr val="000000">
                      <a:alpha val="43137"/>
                    </a:srgbClr>
                  </a:outerShdw>
                </a:effectLst>
              </a:rPr>
              <a:t>kogo potrzeba?</a:t>
            </a:r>
            <a:br>
              <a:rPr lang="pl-PL" sz="2200" dirty="0">
                <a:solidFill>
                  <a:srgbClr val="002060"/>
                </a:solidFill>
              </a:rPr>
            </a:br>
            <a:r>
              <a:rPr lang="pl-PL" sz="1800" dirty="0">
                <a:solidFill>
                  <a:srgbClr val="002060"/>
                </a:solidFill>
              </a:rPr>
              <a:t>warto poszukać „sprzymierzeńców” wśród lokalnych grup, autorytetów. Należy pamiętać, by na takich działaniach i „sojuszach” nie ucierpiał neutralny charakter całości procesu - </a:t>
            </a:r>
            <a:r>
              <a:rPr lang="pl-PL" sz="1800" i="1" dirty="0">
                <a:solidFill>
                  <a:srgbClr val="002060"/>
                </a:solidFill>
              </a:rPr>
              <a:t>zwłaszcza, gdy dotyczy  sprawy „trudnej” </a:t>
            </a:r>
          </a:p>
          <a:p>
            <a:pPr>
              <a:spcBef>
                <a:spcPts val="300"/>
              </a:spcBef>
              <a:buFont typeface="DejaVu Sans Condensed" pitchFamily="34" charset="0"/>
              <a:buChar char="➬"/>
            </a:pPr>
            <a:r>
              <a:rPr lang="pl-PL" sz="2200" i="1" dirty="0">
                <a:solidFill>
                  <a:srgbClr val="002060"/>
                </a:solidFill>
                <a:effectLst>
                  <a:outerShdw blurRad="38100" dist="38100" dir="2700000" algn="tl">
                    <a:srgbClr val="000000">
                      <a:alpha val="43137"/>
                    </a:srgbClr>
                  </a:outerShdw>
                </a:effectLst>
              </a:rPr>
              <a:t>czego potrzeba? </a:t>
            </a:r>
            <a:br>
              <a:rPr lang="pl-PL" sz="2200" dirty="0">
                <a:solidFill>
                  <a:srgbClr val="002060"/>
                </a:solidFill>
              </a:rPr>
            </a:br>
            <a:r>
              <a:rPr lang="pl-PL" sz="2200" dirty="0">
                <a:solidFill>
                  <a:srgbClr val="002060"/>
                </a:solidFill>
              </a:rPr>
              <a:t> </a:t>
            </a:r>
            <a:r>
              <a:rPr lang="pl-PL" sz="1800" dirty="0">
                <a:solidFill>
                  <a:srgbClr val="002060"/>
                </a:solidFill>
              </a:rPr>
              <a:t>jakiego wsparcia organizacyjnego, jakich zasobów ludzkich, finansowych</a:t>
            </a:r>
          </a:p>
          <a:p>
            <a:pPr lvl="1">
              <a:spcBef>
                <a:spcPts val="300"/>
              </a:spcBef>
              <a:buFont typeface="DejaVu Sans Condensed" pitchFamily="34" charset="0"/>
              <a:buChar char="➬"/>
            </a:pPr>
            <a:r>
              <a:rPr lang="pl-PL" sz="2200" i="1" dirty="0">
                <a:solidFill>
                  <a:srgbClr val="002060"/>
                </a:solidFill>
                <a:effectLst>
                  <a:outerShdw blurRad="38100" dist="38100" dir="2700000" algn="tl">
                    <a:srgbClr val="000000">
                      <a:alpha val="43137"/>
                    </a:srgbClr>
                  </a:outerShdw>
                </a:effectLst>
              </a:rPr>
              <a:t>jak informujemy? </a:t>
            </a:r>
            <a:endParaRPr lang="pl-PL" sz="2200" dirty="0">
              <a:solidFill>
                <a:srgbClr val="002060"/>
              </a:solidFill>
            </a:endParaRPr>
          </a:p>
          <a:p>
            <a:pPr marL="0" lvl="1" indent="0">
              <a:spcBef>
                <a:spcPts val="300"/>
              </a:spcBef>
              <a:buNone/>
            </a:pPr>
            <a:r>
              <a:rPr lang="pl-PL" sz="1800" dirty="0">
                <a:solidFill>
                  <a:srgbClr val="002060"/>
                </a:solidFill>
              </a:rPr>
              <a:t>warto zaplanować sposób, w jaki będziemy informować i zapraszać uczestników </a:t>
            </a:r>
            <a:br>
              <a:rPr lang="pl-PL" sz="1800" dirty="0">
                <a:solidFill>
                  <a:srgbClr val="002060"/>
                </a:solidFill>
              </a:rPr>
            </a:br>
            <a:r>
              <a:rPr lang="pl-PL" sz="1800" dirty="0">
                <a:solidFill>
                  <a:srgbClr val="002060"/>
                </a:solidFill>
              </a:rPr>
              <a:t>do organizowanego przez nas procesu</a:t>
            </a:r>
          </a:p>
          <a:p>
            <a:pPr>
              <a:spcBef>
                <a:spcPts val="300"/>
              </a:spcBef>
              <a:buFont typeface="DejaVu Sans Condensed" pitchFamily="34" charset="0"/>
              <a:buChar char="➬"/>
            </a:pPr>
            <a:r>
              <a:rPr lang="pl-PL" sz="2200" i="1" dirty="0">
                <a:solidFill>
                  <a:srgbClr val="002060"/>
                </a:solidFill>
                <a:effectLst>
                  <a:outerShdw blurRad="38100" dist="38100" dir="2700000" algn="tl">
                    <a:srgbClr val="000000">
                      <a:alpha val="43137"/>
                    </a:srgbClr>
                  </a:outerShdw>
                </a:effectLst>
              </a:rPr>
              <a:t>jak to zrobimy? </a:t>
            </a:r>
            <a:br>
              <a:rPr lang="pl-PL" sz="2200" dirty="0">
                <a:solidFill>
                  <a:srgbClr val="002060"/>
                </a:solidFill>
              </a:rPr>
            </a:br>
            <a:r>
              <a:rPr lang="pl-PL" sz="1800" dirty="0">
                <a:solidFill>
                  <a:srgbClr val="002060"/>
                </a:solidFill>
              </a:rPr>
              <a:t>pomocne będzie sformułowanie szczegółowego planu działania, poszczególnych kroków, scenariuszy spotkań, warsztatów</a:t>
            </a:r>
          </a:p>
          <a:p>
            <a:pPr>
              <a:spcBef>
                <a:spcPts val="300"/>
              </a:spcBef>
            </a:pPr>
            <a:endParaRPr lang="pl-PL" sz="2200" dirty="0">
              <a:solidFill>
                <a:srgbClr val="002060"/>
              </a:solidFill>
            </a:endParaRPr>
          </a:p>
        </p:txBody>
      </p:sp>
    </p:spTree>
    <p:extLst>
      <p:ext uri="{BB962C8B-B14F-4D97-AF65-F5344CB8AC3E}">
        <p14:creationId xmlns:p14="http://schemas.microsoft.com/office/powerpoint/2010/main" val="333484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0"/>
            <a:ext cx="6563072" cy="857233"/>
          </a:xfrm>
        </p:spPr>
        <p:txBody>
          <a:bodyPr>
            <a:noAutofit/>
          </a:bodyPr>
          <a:lstStyle/>
          <a:p>
            <a:r>
              <a:rPr lang="pl-PL" sz="2800" b="1" dirty="0"/>
              <a:t>Jak planować partycypację</a:t>
            </a:r>
          </a:p>
        </p:txBody>
      </p:sp>
      <p:sp>
        <p:nvSpPr>
          <p:cNvPr id="3" name="Symbol zastępczy zawartości 2"/>
          <p:cNvSpPr>
            <a:spLocks noGrp="1"/>
          </p:cNvSpPr>
          <p:nvPr>
            <p:ph idx="1"/>
          </p:nvPr>
        </p:nvSpPr>
        <p:spPr>
          <a:xfrm>
            <a:off x="457200" y="857233"/>
            <a:ext cx="8229600" cy="4011928"/>
          </a:xfrm>
        </p:spPr>
        <p:txBody>
          <a:bodyPr>
            <a:normAutofit/>
          </a:bodyPr>
          <a:lstStyle/>
          <a:p>
            <a:pPr>
              <a:buNone/>
            </a:pPr>
            <a:r>
              <a:rPr lang="pl-PL" b="1" dirty="0">
                <a:solidFill>
                  <a:srgbClr val="002060"/>
                </a:solidFill>
              </a:rPr>
              <a:t>WYNIK</a:t>
            </a:r>
          </a:p>
          <a:p>
            <a:pPr marL="533400" indent="-438150">
              <a:spcBef>
                <a:spcPts val="1200"/>
              </a:spcBef>
              <a:spcAft>
                <a:spcPts val="600"/>
              </a:spcAft>
              <a:buFont typeface="DejaVu Sans Condensed" pitchFamily="34" charset="0"/>
              <a:buChar char="➬"/>
            </a:pPr>
            <a:r>
              <a:rPr lang="pl-PL" sz="2400" dirty="0">
                <a:solidFill>
                  <a:srgbClr val="002060"/>
                </a:solidFill>
              </a:rPr>
              <a:t>osiągnięcie zaplanowanego celu, ewentualnie stopień, </a:t>
            </a:r>
            <a:br>
              <a:rPr lang="pl-PL" sz="2400" dirty="0">
                <a:solidFill>
                  <a:srgbClr val="002060"/>
                </a:solidFill>
              </a:rPr>
            </a:br>
            <a:r>
              <a:rPr lang="pl-PL" sz="2400" dirty="0">
                <a:solidFill>
                  <a:srgbClr val="002060"/>
                </a:solidFill>
              </a:rPr>
              <a:t>w jakim się to udało oraz zidentyfikowanie przyczyn sukcesów/niepowodzeń</a:t>
            </a:r>
          </a:p>
          <a:p>
            <a:pPr marL="533400" indent="-438150">
              <a:spcBef>
                <a:spcPts val="1200"/>
              </a:spcBef>
              <a:spcAft>
                <a:spcPts val="600"/>
              </a:spcAft>
              <a:buFont typeface="DejaVu Sans Condensed" pitchFamily="34" charset="0"/>
              <a:buChar char="➬"/>
            </a:pPr>
            <a:r>
              <a:rPr lang="pl-PL" sz="2400" dirty="0">
                <a:solidFill>
                  <a:srgbClr val="002060"/>
                </a:solidFill>
              </a:rPr>
              <a:t>sposób w jaki proces został zrealizowany oraz wszystkie „odkrycia”, które pojawiły się w jego trakcie - </a:t>
            </a:r>
            <a:r>
              <a:rPr lang="pl-PL" sz="2400" i="1" dirty="0">
                <a:solidFill>
                  <a:srgbClr val="002060"/>
                </a:solidFill>
              </a:rPr>
              <a:t>zarówno te pozytywne, jak i te będące błędami</a:t>
            </a:r>
          </a:p>
          <a:p>
            <a:pPr marL="533400" indent="-438150">
              <a:spcBef>
                <a:spcPts val="1200"/>
              </a:spcBef>
              <a:spcAft>
                <a:spcPts val="600"/>
              </a:spcAft>
              <a:buFont typeface="DejaVu Sans Condensed" pitchFamily="34" charset="0"/>
              <a:buChar char="➬"/>
            </a:pPr>
            <a:r>
              <a:rPr lang="pl-PL" sz="2400" dirty="0">
                <a:solidFill>
                  <a:srgbClr val="002060"/>
                </a:solidFill>
              </a:rPr>
              <a:t>informacje zwrotne od uczestników procesu</a:t>
            </a:r>
          </a:p>
          <a:p>
            <a:pPr>
              <a:buNone/>
            </a:pPr>
            <a:endParaRPr lang="pl-PL" sz="2400" dirty="0"/>
          </a:p>
        </p:txBody>
      </p:sp>
    </p:spTree>
    <p:extLst>
      <p:ext uri="{BB962C8B-B14F-4D97-AF65-F5344CB8AC3E}">
        <p14:creationId xmlns:p14="http://schemas.microsoft.com/office/powerpoint/2010/main" val="30768576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2844" y="227781"/>
            <a:ext cx="8462174" cy="1008112"/>
          </a:xfrm>
        </p:spPr>
        <p:txBody>
          <a:bodyPr>
            <a:noAutofit/>
          </a:bodyPr>
          <a:lstStyle/>
          <a:p>
            <a:r>
              <a:rPr lang="pl-PL" sz="2400" b="1" dirty="0">
                <a:latin typeface="Calibri" pitchFamily="34" charset="0"/>
              </a:rPr>
              <a:t>Jak planować partycypację</a:t>
            </a:r>
            <a:br>
              <a:rPr lang="pl-PL" sz="2800" b="1" dirty="0">
                <a:latin typeface="Calibri" pitchFamily="34" charset="0"/>
              </a:rPr>
            </a:br>
            <a:r>
              <a:rPr lang="pl-PL" sz="2800" b="1" dirty="0">
                <a:latin typeface="Calibri" pitchFamily="34" charset="0"/>
              </a:rPr>
              <a:t>Ewaluacja –  </a:t>
            </a:r>
            <a:r>
              <a:rPr lang="pl-PL" sz="2800" b="1" i="1" dirty="0">
                <a:latin typeface="Calibri" pitchFamily="34" charset="0"/>
              </a:rPr>
              <a:t>model logiczny/matryca logiczna</a:t>
            </a:r>
          </a:p>
        </p:txBody>
      </p:sp>
      <p:sp>
        <p:nvSpPr>
          <p:cNvPr id="3" name="Symbol zastępczy zawartości 2"/>
          <p:cNvSpPr>
            <a:spLocks noGrp="1"/>
          </p:cNvSpPr>
          <p:nvPr>
            <p:ph idx="1"/>
          </p:nvPr>
        </p:nvSpPr>
        <p:spPr>
          <a:xfrm>
            <a:off x="142844" y="1340768"/>
            <a:ext cx="8786874" cy="4785395"/>
          </a:xfrm>
        </p:spPr>
        <p:txBody>
          <a:bodyPr>
            <a:noAutofit/>
          </a:bodyPr>
          <a:lstStyle/>
          <a:p>
            <a:pPr>
              <a:buNone/>
            </a:pPr>
            <a:r>
              <a:rPr lang="pl-PL" sz="2000" b="1" dirty="0">
                <a:solidFill>
                  <a:srgbClr val="002060"/>
                </a:solidFill>
              </a:rPr>
              <a:t>ELEMENTY:</a:t>
            </a:r>
          </a:p>
          <a:p>
            <a:pPr>
              <a:buNone/>
            </a:pPr>
            <a:endParaRPr lang="pl-PL" sz="900" dirty="0">
              <a:solidFill>
                <a:srgbClr val="002060"/>
              </a:solidFill>
            </a:endParaRPr>
          </a:p>
          <a:p>
            <a:pPr>
              <a:buFont typeface="DejaVu Sans Condensed" pitchFamily="34" charset="0"/>
              <a:buChar char="➬"/>
            </a:pPr>
            <a:r>
              <a:rPr lang="pl-PL" sz="2000" b="1" dirty="0">
                <a:solidFill>
                  <a:srgbClr val="002060"/>
                </a:solidFill>
              </a:rPr>
              <a:t>Działania/aktywności - </a:t>
            </a:r>
            <a:r>
              <a:rPr lang="pl-PL" sz="2000" dirty="0">
                <a:solidFill>
                  <a:srgbClr val="002060"/>
                </a:solidFill>
              </a:rPr>
              <a:t> to, co robimy w danym projekcie, np. przychodzenie codziennie do pracy, zapraszanie gości na seminaria, rezerwowanie sali, prowadzenie strony internetowej itd. Ale działania </a:t>
            </a:r>
            <a:br>
              <a:rPr lang="pl-PL" sz="2000" dirty="0">
                <a:solidFill>
                  <a:srgbClr val="002060"/>
                </a:solidFill>
              </a:rPr>
            </a:br>
            <a:r>
              <a:rPr lang="pl-PL" sz="2000" dirty="0">
                <a:solidFill>
                  <a:srgbClr val="002060"/>
                </a:solidFill>
              </a:rPr>
              <a:t>to nie jest to, co nadaje sens danemu przedsięwzięciu, natomiast z tych działań coś wynika</a:t>
            </a:r>
          </a:p>
          <a:p>
            <a:pPr>
              <a:buNone/>
            </a:pPr>
            <a:endParaRPr lang="pl-PL" sz="2000" dirty="0">
              <a:solidFill>
                <a:srgbClr val="002060"/>
              </a:solidFill>
            </a:endParaRPr>
          </a:p>
          <a:p>
            <a:pPr>
              <a:buFont typeface="DejaVu Sans Condensed" pitchFamily="34" charset="0"/>
              <a:buChar char="➬"/>
            </a:pPr>
            <a:r>
              <a:rPr lang="pl-PL" sz="2000" b="1" dirty="0">
                <a:solidFill>
                  <a:srgbClr val="002060"/>
                </a:solidFill>
              </a:rPr>
              <a:t>Produkty - </a:t>
            </a:r>
            <a:r>
              <a:rPr lang="pl-PL" sz="2000" dirty="0">
                <a:solidFill>
                  <a:srgbClr val="002060"/>
                </a:solidFill>
              </a:rPr>
              <a:t>to, co powstaje w rezultacie działań, czyli wykonywanej przez nas pracy. Mogą nimi być: spotkanie, seminarium, strona internetowa, podręcznik. Ale to wciąż nie jest coś, co nadaje sens danej działalności. Chodzi o to, żeby na tej podstawie zarówno my, jak i odbiorcy naszych działań czegoś się dowiedzieli / nauczyli</a:t>
            </a:r>
          </a:p>
          <a:p>
            <a:pPr>
              <a:buNone/>
            </a:pPr>
            <a:endParaRPr lang="pl-PL" sz="2000" dirty="0"/>
          </a:p>
        </p:txBody>
      </p:sp>
    </p:spTree>
    <p:extLst>
      <p:ext uri="{BB962C8B-B14F-4D97-AF65-F5344CB8AC3E}">
        <p14:creationId xmlns:p14="http://schemas.microsoft.com/office/powerpoint/2010/main" val="707365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1196752"/>
            <a:ext cx="8640960" cy="4929411"/>
          </a:xfrm>
        </p:spPr>
        <p:txBody>
          <a:bodyPr/>
          <a:lstStyle/>
          <a:p>
            <a:pPr>
              <a:buFont typeface="DejaVu Sans Condensed" pitchFamily="34" charset="0"/>
              <a:buChar char="➬"/>
            </a:pPr>
            <a:r>
              <a:rPr lang="pl-PL" sz="2000" b="1" dirty="0">
                <a:solidFill>
                  <a:srgbClr val="002060"/>
                </a:solidFill>
              </a:rPr>
              <a:t>Rezultaty – </a:t>
            </a:r>
            <a:r>
              <a:rPr lang="pl-PL" sz="2000" dirty="0">
                <a:solidFill>
                  <a:srgbClr val="002060"/>
                </a:solidFill>
              </a:rPr>
              <a:t>to, co nadaje sens danemu przedsięwzięciu. Rezultatami jest to, co ma wynikać z działań i produktów np.: organizujemy warsztat po to, żeby podnieść czyjeś kompetencje w jakimś zakresie. W związku z tym wykonujemy jakąś pracę, żeby powstał produkt, czyli spotkanie, ale sens jest taki, żeby czegoś się na nim nauczyć. </a:t>
            </a:r>
            <a:br>
              <a:rPr lang="pl-PL" sz="2000" dirty="0">
                <a:solidFill>
                  <a:srgbClr val="002060"/>
                </a:solidFill>
              </a:rPr>
            </a:br>
            <a:r>
              <a:rPr lang="pl-PL" sz="2000" dirty="0">
                <a:solidFill>
                  <a:srgbClr val="002060"/>
                </a:solidFill>
              </a:rPr>
              <a:t>To będzie prawdziwy wynik tego przedsięwzięcia, jeśli faktycznie uczestnicy spotkania poczują, że lepiej rozumieją, jak coś należy robić </a:t>
            </a:r>
            <a:br>
              <a:rPr lang="pl-PL" sz="2000" dirty="0">
                <a:solidFill>
                  <a:srgbClr val="002060"/>
                </a:solidFill>
              </a:rPr>
            </a:br>
            <a:r>
              <a:rPr lang="pl-PL" sz="2000" dirty="0">
                <a:solidFill>
                  <a:srgbClr val="002060"/>
                </a:solidFill>
              </a:rPr>
              <a:t>i to nadaje sens temu spotkaniu</a:t>
            </a:r>
          </a:p>
          <a:p>
            <a:pPr>
              <a:buNone/>
            </a:pPr>
            <a:endParaRPr lang="pl-PL" sz="800" dirty="0">
              <a:solidFill>
                <a:srgbClr val="002060"/>
              </a:solidFill>
            </a:endParaRPr>
          </a:p>
          <a:p>
            <a:pPr>
              <a:buFont typeface="DejaVu Sans Condensed" pitchFamily="34" charset="0"/>
              <a:buChar char="➬"/>
            </a:pPr>
            <a:r>
              <a:rPr lang="pl-PL" sz="2000" b="1" dirty="0">
                <a:solidFill>
                  <a:srgbClr val="002060"/>
                </a:solidFill>
              </a:rPr>
              <a:t> Wpływy - </a:t>
            </a:r>
            <a:r>
              <a:rPr lang="pl-PL" sz="2000" dirty="0">
                <a:solidFill>
                  <a:srgbClr val="002060"/>
                </a:solidFill>
              </a:rPr>
              <a:t>to, co w pewien sposób nadaje sens i wyznacza kierunek działalności. Warto pamiętać, czemu nasze przedsięwzięcie służy w dalszej perspektywie, czyli np. w jakie bardziej strategiczne cele - np. lokalne/regionalne/ogólnopolskie się wpisuje</a:t>
            </a:r>
          </a:p>
          <a:p>
            <a:pPr>
              <a:buNone/>
            </a:pPr>
            <a:endParaRPr lang="pl-PL" sz="1400" i="1" dirty="0">
              <a:solidFill>
                <a:srgbClr val="800000"/>
              </a:solidFill>
            </a:endParaRPr>
          </a:p>
          <a:p>
            <a:pPr>
              <a:buNone/>
            </a:pPr>
            <a:r>
              <a:rPr lang="pl-PL" sz="1400" i="1" dirty="0">
                <a:solidFill>
                  <a:srgbClr val="800000"/>
                </a:solidFill>
              </a:rPr>
              <a:t>źródło: Ł. Ostrowski Pracownia Badań i Innowacji Społecznych “Stocznia”,  spotkania poświęconego ewaluacji procesów partycypacyjnych, 10 grudnia 2012 r.</a:t>
            </a:r>
            <a:endParaRPr lang="pl-PL" sz="1400" dirty="0">
              <a:solidFill>
                <a:srgbClr val="800000"/>
              </a:solidFill>
            </a:endParaRPr>
          </a:p>
          <a:p>
            <a:endParaRPr lang="pl-PL" dirty="0"/>
          </a:p>
        </p:txBody>
      </p:sp>
      <p:sp>
        <p:nvSpPr>
          <p:cNvPr id="5" name="Tytuł 1">
            <a:extLst>
              <a:ext uri="{FF2B5EF4-FFF2-40B4-BE49-F238E27FC236}">
                <a16:creationId xmlns:a16="http://schemas.microsoft.com/office/drawing/2014/main" id="{52F2090D-83A6-4114-949A-CF3EC44C556B}"/>
              </a:ext>
            </a:extLst>
          </p:cNvPr>
          <p:cNvSpPr>
            <a:spLocks noGrp="1"/>
          </p:cNvSpPr>
          <p:nvPr>
            <p:ph type="title"/>
          </p:nvPr>
        </p:nvSpPr>
        <p:spPr/>
        <p:txBody>
          <a:bodyPr>
            <a:noAutofit/>
          </a:bodyPr>
          <a:lstStyle/>
          <a:p>
            <a:r>
              <a:rPr lang="pl-PL" sz="2400" b="1" dirty="0">
                <a:latin typeface="Calibri" pitchFamily="34" charset="0"/>
              </a:rPr>
              <a:t>Jak planować partycypację</a:t>
            </a:r>
            <a:br>
              <a:rPr lang="pl-PL" sz="2800" b="1" dirty="0">
                <a:latin typeface="Calibri" pitchFamily="34" charset="0"/>
              </a:rPr>
            </a:br>
            <a:r>
              <a:rPr lang="pl-PL" sz="2800" b="1" dirty="0">
                <a:latin typeface="Calibri" pitchFamily="34" charset="0"/>
              </a:rPr>
              <a:t>Ewaluacja –  </a:t>
            </a:r>
            <a:r>
              <a:rPr lang="pl-PL" sz="2800" b="1" i="1" dirty="0">
                <a:latin typeface="Calibri" pitchFamily="34" charset="0"/>
              </a:rPr>
              <a:t>model logiczny/matryca logiczna</a:t>
            </a:r>
          </a:p>
        </p:txBody>
      </p:sp>
    </p:spTree>
    <p:extLst>
      <p:ext uri="{BB962C8B-B14F-4D97-AF65-F5344CB8AC3E}">
        <p14:creationId xmlns:p14="http://schemas.microsoft.com/office/powerpoint/2010/main" val="42815035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922114"/>
          </a:xfrm>
        </p:spPr>
        <p:txBody>
          <a:bodyPr>
            <a:normAutofit/>
          </a:bodyPr>
          <a:lstStyle/>
          <a:p>
            <a:r>
              <a:rPr lang="pl-PL" sz="3200" b="1" dirty="0"/>
              <a:t>Etapy procesu konsultacji</a:t>
            </a:r>
          </a:p>
        </p:txBody>
      </p:sp>
      <p:sp>
        <p:nvSpPr>
          <p:cNvPr id="3" name="Prostokąt 2"/>
          <p:cNvSpPr/>
          <p:nvPr/>
        </p:nvSpPr>
        <p:spPr>
          <a:xfrm>
            <a:off x="35496" y="1052736"/>
            <a:ext cx="8608470" cy="4401205"/>
          </a:xfrm>
          <a:prstGeom prst="rect">
            <a:avLst/>
          </a:prstGeom>
        </p:spPr>
        <p:txBody>
          <a:bodyPr wrap="square">
            <a:spAutoFit/>
          </a:bodyPr>
          <a:lstStyle/>
          <a:p>
            <a:pPr marL="457200" indent="-457200">
              <a:spcBef>
                <a:spcPts val="600"/>
              </a:spcBef>
              <a:spcAft>
                <a:spcPts val="600"/>
              </a:spcAft>
              <a:buAutoNum type="arabicPeriod"/>
            </a:pPr>
            <a:r>
              <a:rPr lang="pl-PL" sz="2400" dirty="0">
                <a:solidFill>
                  <a:srgbClr val="002060"/>
                </a:solidFill>
              </a:rPr>
              <a:t>Informowanie </a:t>
            </a:r>
            <a:r>
              <a:rPr lang="pl-PL" sz="2400" dirty="0" err="1">
                <a:solidFill>
                  <a:srgbClr val="002060"/>
                </a:solidFill>
              </a:rPr>
              <a:t>interesariuszy</a:t>
            </a:r>
            <a:r>
              <a:rPr lang="pl-PL" sz="2400" dirty="0">
                <a:solidFill>
                  <a:srgbClr val="002060"/>
                </a:solidFill>
              </a:rPr>
              <a:t> o zamierzeniach </a:t>
            </a:r>
          </a:p>
          <a:p>
            <a:pPr marL="457200" indent="-457200">
              <a:spcBef>
                <a:spcPts val="600"/>
              </a:spcBef>
              <a:spcAft>
                <a:spcPts val="600"/>
              </a:spcAft>
              <a:buAutoNum type="arabicPeriod"/>
            </a:pPr>
            <a:r>
              <a:rPr lang="pl-PL" sz="2400" dirty="0">
                <a:solidFill>
                  <a:srgbClr val="002060"/>
                </a:solidFill>
              </a:rPr>
              <a:t>Prezentacja planów i argumentów</a:t>
            </a:r>
          </a:p>
          <a:p>
            <a:pPr marL="457200" indent="-457200">
              <a:spcBef>
                <a:spcPts val="600"/>
              </a:spcBef>
              <a:spcAft>
                <a:spcPts val="600"/>
              </a:spcAft>
              <a:buAutoNum type="arabicPeriod"/>
            </a:pPr>
            <a:r>
              <a:rPr lang="pl-PL" sz="2400" dirty="0">
                <a:solidFill>
                  <a:srgbClr val="002060"/>
                </a:solidFill>
              </a:rPr>
              <a:t>Wymiana opinii między decydentami i </a:t>
            </a:r>
            <a:r>
              <a:rPr lang="pl-PL" sz="2400" dirty="0" err="1">
                <a:solidFill>
                  <a:srgbClr val="002060"/>
                </a:solidFill>
              </a:rPr>
              <a:t>interesariuszami</a:t>
            </a:r>
            <a:r>
              <a:rPr lang="pl-PL" sz="2400" dirty="0">
                <a:solidFill>
                  <a:srgbClr val="002060"/>
                </a:solidFill>
              </a:rPr>
              <a:t>  </a:t>
            </a:r>
            <a:br>
              <a:rPr lang="pl-PL" sz="2400" dirty="0">
                <a:solidFill>
                  <a:srgbClr val="002060"/>
                </a:solidFill>
              </a:rPr>
            </a:br>
            <a:r>
              <a:rPr lang="pl-PL" sz="2400" i="1" dirty="0">
                <a:solidFill>
                  <a:srgbClr val="002060"/>
                </a:solidFill>
              </a:rPr>
              <a:t>oraz ewentualnie ekspertami, którzy nie są bezpośrednio zainteresowani danym rozstrzygnięciem, ale biorą w nim udział oferując swoje kompetencje i wiedzę</a:t>
            </a:r>
          </a:p>
          <a:p>
            <a:pPr marL="457200" indent="-457200">
              <a:spcBef>
                <a:spcPts val="600"/>
              </a:spcBef>
              <a:spcAft>
                <a:spcPts val="600"/>
              </a:spcAft>
              <a:buAutoNum type="arabicPeriod"/>
            </a:pPr>
            <a:r>
              <a:rPr lang="pl-PL" sz="2400" dirty="0">
                <a:solidFill>
                  <a:srgbClr val="002060"/>
                </a:solidFill>
              </a:rPr>
              <a:t>Próba zminimalizowania ewentualnych rozbieżności między decydentami i </a:t>
            </a:r>
            <a:r>
              <a:rPr lang="pl-PL" sz="2400" dirty="0" err="1">
                <a:solidFill>
                  <a:srgbClr val="002060"/>
                </a:solidFill>
              </a:rPr>
              <a:t>interesariuszami</a:t>
            </a:r>
            <a:endParaRPr lang="pl-PL" sz="2400" dirty="0">
              <a:solidFill>
                <a:srgbClr val="002060"/>
              </a:solidFill>
            </a:endParaRPr>
          </a:p>
          <a:p>
            <a:pPr marL="457200" indent="-457200">
              <a:spcBef>
                <a:spcPts val="600"/>
              </a:spcBef>
              <a:spcAft>
                <a:spcPts val="600"/>
              </a:spcAft>
              <a:buAutoNum type="arabicPeriod"/>
            </a:pPr>
            <a:r>
              <a:rPr lang="pl-PL" sz="2400" dirty="0">
                <a:solidFill>
                  <a:srgbClr val="002060"/>
                </a:solidFill>
              </a:rPr>
              <a:t>Podjęcie decyzji i poinformowanie o niej wszystkich zainteresowanych</a:t>
            </a:r>
          </a:p>
        </p:txBody>
      </p:sp>
    </p:spTree>
    <p:extLst>
      <p:ext uri="{BB962C8B-B14F-4D97-AF65-F5344CB8AC3E}">
        <p14:creationId xmlns:p14="http://schemas.microsoft.com/office/powerpoint/2010/main" val="13675992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42852"/>
            <a:ext cx="9144000" cy="1053900"/>
          </a:xfrm>
        </p:spPr>
        <p:txBody>
          <a:bodyPr>
            <a:noAutofit/>
          </a:bodyPr>
          <a:lstStyle/>
          <a:p>
            <a:pPr algn="l"/>
            <a:r>
              <a:rPr lang="pl-PL" sz="2400" b="1" dirty="0"/>
              <a:t>Planowanie  i wdrażanie działań partycypacyjnych </a:t>
            </a:r>
            <a:br>
              <a:rPr lang="pl-PL" sz="2400" b="1" dirty="0"/>
            </a:br>
            <a:r>
              <a:rPr lang="pl-PL" sz="2800" b="1" dirty="0"/>
              <a:t>Warto pa</a:t>
            </a:r>
            <a:r>
              <a:rPr lang="pl-PL" sz="2800" b="1" i="1" dirty="0"/>
              <a:t>miętać: </a:t>
            </a:r>
            <a:endParaRPr lang="pl-PL" sz="2000" b="1" i="1" dirty="0"/>
          </a:p>
        </p:txBody>
      </p:sp>
      <p:sp>
        <p:nvSpPr>
          <p:cNvPr id="3" name="Symbol zastępczy zawartości 2"/>
          <p:cNvSpPr>
            <a:spLocks noGrp="1"/>
          </p:cNvSpPr>
          <p:nvPr>
            <p:ph idx="1"/>
          </p:nvPr>
        </p:nvSpPr>
        <p:spPr>
          <a:xfrm>
            <a:off x="107504" y="1196753"/>
            <a:ext cx="8550696" cy="4104455"/>
          </a:xfrm>
        </p:spPr>
        <p:txBody>
          <a:bodyPr>
            <a:normAutofit/>
          </a:bodyPr>
          <a:lstStyle/>
          <a:p>
            <a:endParaRPr lang="pl-PL" dirty="0"/>
          </a:p>
          <a:p>
            <a:pPr>
              <a:lnSpc>
                <a:spcPct val="120000"/>
              </a:lnSpc>
              <a:spcBef>
                <a:spcPts val="300"/>
              </a:spcBef>
              <a:spcAft>
                <a:spcPts val="0"/>
              </a:spcAft>
              <a:buNone/>
            </a:pPr>
            <a:r>
              <a:rPr lang="pl-PL" dirty="0">
                <a:solidFill>
                  <a:srgbClr val="002060"/>
                </a:solidFill>
              </a:rPr>
              <a:t>1. Nie ma trudnych grup – bywa źle przeprowadzony proces partycypacyjny</a:t>
            </a:r>
          </a:p>
          <a:p>
            <a:pPr>
              <a:lnSpc>
                <a:spcPct val="120000"/>
              </a:lnSpc>
              <a:spcBef>
                <a:spcPts val="300"/>
              </a:spcBef>
              <a:spcAft>
                <a:spcPts val="0"/>
              </a:spcAft>
              <a:buNone/>
            </a:pPr>
            <a:r>
              <a:rPr lang="pl-PL" dirty="0">
                <a:solidFill>
                  <a:srgbClr val="002060"/>
                </a:solidFill>
              </a:rPr>
              <a:t>2. Starajmy się jak najlepiej poznać/określić grupę, którą chcemy zachęcać do współdecydowania</a:t>
            </a:r>
          </a:p>
          <a:p>
            <a:pPr>
              <a:lnSpc>
                <a:spcPct val="120000"/>
              </a:lnSpc>
              <a:spcBef>
                <a:spcPts val="300"/>
              </a:spcBef>
              <a:spcAft>
                <a:spcPts val="0"/>
              </a:spcAft>
              <a:buNone/>
            </a:pPr>
            <a:r>
              <a:rPr lang="pl-PL" dirty="0">
                <a:solidFill>
                  <a:srgbClr val="002060"/>
                </a:solidFill>
              </a:rPr>
              <a:t>3. Szukajmy języka i form komunikacji dostosowanych do potrzeb danej grupy</a:t>
            </a:r>
          </a:p>
        </p:txBody>
      </p:sp>
    </p:spTree>
    <p:extLst>
      <p:ext uri="{BB962C8B-B14F-4D97-AF65-F5344CB8AC3E}">
        <p14:creationId xmlns:p14="http://schemas.microsoft.com/office/powerpoint/2010/main" val="993744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AE69E65-FD85-4823-AB0B-DDAA53B583F9}"/>
              </a:ext>
            </a:extLst>
          </p:cNvPr>
          <p:cNvSpPr>
            <a:spLocks noGrp="1"/>
          </p:cNvSpPr>
          <p:nvPr>
            <p:ph type="title"/>
          </p:nvPr>
        </p:nvSpPr>
        <p:spPr/>
        <p:txBody>
          <a:bodyPr/>
          <a:lstStyle/>
          <a:p>
            <a:r>
              <a:rPr lang="pl-PL" dirty="0"/>
              <a:t> Krzesła </a:t>
            </a:r>
          </a:p>
        </p:txBody>
      </p:sp>
      <p:pic>
        <p:nvPicPr>
          <p:cNvPr id="5" name="Symbol zastępczy zawartości 4">
            <a:extLst>
              <a:ext uri="{FF2B5EF4-FFF2-40B4-BE49-F238E27FC236}">
                <a16:creationId xmlns:a16="http://schemas.microsoft.com/office/drawing/2014/main" id="{C526C855-8AB1-4F9C-B647-F2920AAE93AF}"/>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67744" y="836712"/>
            <a:ext cx="4216735" cy="4525963"/>
          </a:xfrm>
        </p:spPr>
      </p:pic>
    </p:spTree>
    <p:extLst>
      <p:ext uri="{BB962C8B-B14F-4D97-AF65-F5344CB8AC3E}">
        <p14:creationId xmlns:p14="http://schemas.microsoft.com/office/powerpoint/2010/main" val="1224153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16632"/>
            <a:ext cx="7164288" cy="1152128"/>
          </a:xfrm>
        </p:spPr>
        <p:txBody>
          <a:bodyPr>
            <a:noAutofit/>
          </a:bodyPr>
          <a:lstStyle/>
          <a:p>
            <a:r>
              <a:rPr lang="pl-PL" sz="2400" b="1" dirty="0"/>
              <a:t>Planowanie  i wdrażanie działań partycypacyjnych </a:t>
            </a:r>
            <a:br>
              <a:rPr lang="pl-PL" sz="2400" b="1" dirty="0"/>
            </a:br>
            <a:r>
              <a:rPr lang="pl-PL" sz="2800" b="1" dirty="0"/>
              <a:t>Warto pa</a:t>
            </a:r>
            <a:r>
              <a:rPr lang="pl-PL" sz="2800" b="1" i="1" dirty="0"/>
              <a:t>miętać: </a:t>
            </a:r>
            <a:endParaRPr lang="pl-PL" sz="2000" b="1" i="1" dirty="0"/>
          </a:p>
        </p:txBody>
      </p:sp>
      <p:sp>
        <p:nvSpPr>
          <p:cNvPr id="3" name="Symbol zastępczy zawartości 2"/>
          <p:cNvSpPr>
            <a:spLocks noGrp="1"/>
          </p:cNvSpPr>
          <p:nvPr>
            <p:ph idx="1"/>
          </p:nvPr>
        </p:nvSpPr>
        <p:spPr>
          <a:xfrm>
            <a:off x="35496" y="1268760"/>
            <a:ext cx="9108504" cy="4032448"/>
          </a:xfrm>
        </p:spPr>
        <p:txBody>
          <a:bodyPr>
            <a:normAutofit/>
          </a:bodyPr>
          <a:lstStyle/>
          <a:p>
            <a:endParaRPr lang="pl-PL" dirty="0"/>
          </a:p>
          <a:p>
            <a:pPr>
              <a:lnSpc>
                <a:spcPct val="120000"/>
              </a:lnSpc>
              <a:spcBef>
                <a:spcPts val="300"/>
              </a:spcBef>
              <a:spcAft>
                <a:spcPts val="0"/>
              </a:spcAft>
              <a:buNone/>
            </a:pPr>
            <a:r>
              <a:rPr lang="pl-PL" dirty="0">
                <a:solidFill>
                  <a:srgbClr val="002060"/>
                </a:solidFill>
              </a:rPr>
              <a:t>4. Pamiętajmy o tych, których głos jest „trudno słyszalny” – projektujmy rozwiązania, które pozwolą ten głos usłyszeć</a:t>
            </a:r>
          </a:p>
          <a:p>
            <a:pPr>
              <a:lnSpc>
                <a:spcPct val="120000"/>
              </a:lnSpc>
              <a:spcBef>
                <a:spcPts val="300"/>
              </a:spcBef>
              <a:spcAft>
                <a:spcPts val="0"/>
              </a:spcAft>
              <a:buNone/>
            </a:pPr>
            <a:r>
              <a:rPr lang="pl-PL" dirty="0">
                <a:solidFill>
                  <a:srgbClr val="002060"/>
                </a:solidFill>
              </a:rPr>
              <a:t>5. Mówmy językiem korzyści – pokażmy, co jest wartością zaangażowania się, współdecydowania</a:t>
            </a:r>
          </a:p>
          <a:p>
            <a:pPr>
              <a:lnSpc>
                <a:spcPct val="120000"/>
              </a:lnSpc>
              <a:spcBef>
                <a:spcPts val="300"/>
              </a:spcBef>
              <a:spcAft>
                <a:spcPts val="0"/>
              </a:spcAft>
              <a:buNone/>
            </a:pPr>
            <a:r>
              <a:rPr lang="pl-PL" dirty="0">
                <a:solidFill>
                  <a:srgbClr val="002060"/>
                </a:solidFill>
              </a:rPr>
              <a:t>6. Z nieudanych procesów wyciągajmy wnioski – wykorzystujmy je do planowania i wdrażania nowych działań</a:t>
            </a:r>
          </a:p>
        </p:txBody>
      </p:sp>
    </p:spTree>
    <p:extLst>
      <p:ext uri="{BB962C8B-B14F-4D97-AF65-F5344CB8AC3E}">
        <p14:creationId xmlns:p14="http://schemas.microsoft.com/office/powerpoint/2010/main" val="28323626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42852"/>
            <a:ext cx="9144000" cy="981892"/>
          </a:xfrm>
        </p:spPr>
        <p:txBody>
          <a:bodyPr>
            <a:noAutofit/>
          </a:bodyPr>
          <a:lstStyle/>
          <a:p>
            <a:pPr algn="l"/>
            <a:r>
              <a:rPr lang="pl-PL" sz="2400" b="1" dirty="0"/>
              <a:t>Planowanie  i wdrażanie działań partycypacyjnych </a:t>
            </a:r>
            <a:br>
              <a:rPr lang="pl-PL" sz="2400" b="1" dirty="0"/>
            </a:br>
            <a:r>
              <a:rPr lang="pl-PL" sz="2400" b="1" dirty="0"/>
              <a:t>Warto pamiętać: </a:t>
            </a:r>
          </a:p>
        </p:txBody>
      </p:sp>
      <p:sp>
        <p:nvSpPr>
          <p:cNvPr id="3" name="Symbol zastępczy zawartości 2"/>
          <p:cNvSpPr>
            <a:spLocks noGrp="1"/>
          </p:cNvSpPr>
          <p:nvPr>
            <p:ph idx="1"/>
          </p:nvPr>
        </p:nvSpPr>
        <p:spPr>
          <a:xfrm>
            <a:off x="0" y="1124745"/>
            <a:ext cx="8820472" cy="4608512"/>
          </a:xfrm>
        </p:spPr>
        <p:txBody>
          <a:bodyPr>
            <a:normAutofit/>
          </a:bodyPr>
          <a:lstStyle/>
          <a:p>
            <a:endParaRPr lang="pl-PL" dirty="0">
              <a:solidFill>
                <a:srgbClr val="002060"/>
              </a:solidFill>
            </a:endParaRPr>
          </a:p>
          <a:p>
            <a:pPr>
              <a:lnSpc>
                <a:spcPct val="120000"/>
              </a:lnSpc>
              <a:spcBef>
                <a:spcPts val="300"/>
              </a:spcBef>
              <a:spcAft>
                <a:spcPts val="0"/>
              </a:spcAft>
              <a:buNone/>
            </a:pPr>
            <a:r>
              <a:rPr lang="pl-PL" dirty="0">
                <a:solidFill>
                  <a:srgbClr val="002060"/>
                </a:solidFill>
              </a:rPr>
              <a:t>7. Szukajmy sojuszników, sprzymierzeńców, ambasadorów – osób, które znają proces partycypacji bądź grupy, do których chcemy dotrzeć </a:t>
            </a:r>
          </a:p>
          <a:p>
            <a:pPr>
              <a:lnSpc>
                <a:spcPct val="120000"/>
              </a:lnSpc>
              <a:spcBef>
                <a:spcPts val="300"/>
              </a:spcBef>
              <a:spcAft>
                <a:spcPts val="0"/>
              </a:spcAft>
              <a:buNone/>
            </a:pPr>
            <a:r>
              <a:rPr lang="pl-PL" dirty="0">
                <a:solidFill>
                  <a:srgbClr val="002060"/>
                </a:solidFill>
              </a:rPr>
              <a:t>8. Odczarowujmy pojęcia – pokażmy, czym w rzeczywistości jest partycypacja, zbierajmy i pokazujmy dobre praktyki </a:t>
            </a:r>
          </a:p>
          <a:p>
            <a:pPr>
              <a:lnSpc>
                <a:spcPct val="120000"/>
              </a:lnSpc>
              <a:spcBef>
                <a:spcPts val="300"/>
              </a:spcBef>
              <a:spcAft>
                <a:spcPts val="0"/>
              </a:spcAft>
              <a:buNone/>
            </a:pPr>
            <a:r>
              <a:rPr lang="pl-PL" dirty="0">
                <a:solidFill>
                  <a:srgbClr val="002060"/>
                </a:solidFill>
              </a:rPr>
              <a:t>9. Łączmy siły – wymieniajmy się wiedzą, doświadczeniami</a:t>
            </a:r>
          </a:p>
          <a:p>
            <a:pPr>
              <a:lnSpc>
                <a:spcPct val="120000"/>
              </a:lnSpc>
              <a:spcBef>
                <a:spcPts val="300"/>
              </a:spcBef>
              <a:spcAft>
                <a:spcPts val="0"/>
              </a:spcAft>
              <a:buNone/>
            </a:pPr>
            <a:r>
              <a:rPr lang="pl-PL" dirty="0">
                <a:solidFill>
                  <a:srgbClr val="002060"/>
                </a:solidFill>
              </a:rPr>
              <a:t>10. Włączajmy przedstawicieli danej grupy w cały proces</a:t>
            </a:r>
          </a:p>
        </p:txBody>
      </p:sp>
    </p:spTree>
    <p:extLst>
      <p:ext uri="{BB962C8B-B14F-4D97-AF65-F5344CB8AC3E}">
        <p14:creationId xmlns:p14="http://schemas.microsoft.com/office/powerpoint/2010/main" val="39811496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dtytuł 3"/>
          <p:cNvSpPr>
            <a:spLocks noGrp="1"/>
          </p:cNvSpPr>
          <p:nvPr>
            <p:ph type="subTitle" idx="4294967295"/>
          </p:nvPr>
        </p:nvSpPr>
        <p:spPr>
          <a:xfrm>
            <a:off x="611560" y="3717032"/>
            <a:ext cx="6948115" cy="1007368"/>
          </a:xfrm>
        </p:spPr>
        <p:txBody>
          <a:bodyPr/>
          <a:lstStyle/>
          <a:p>
            <a:r>
              <a:rPr lang="pl-PL" b="1" dirty="0">
                <a:solidFill>
                  <a:schemeClr val="bg1"/>
                </a:solidFill>
              </a:rPr>
              <a:t>Dziękuję za uwagę</a:t>
            </a:r>
          </a:p>
        </p:txBody>
      </p:sp>
      <p:sp>
        <p:nvSpPr>
          <p:cNvPr id="2" name="Prostokąt 1">
            <a:extLst>
              <a:ext uri="{FF2B5EF4-FFF2-40B4-BE49-F238E27FC236}">
                <a16:creationId xmlns:a16="http://schemas.microsoft.com/office/drawing/2014/main" id="{D3EF84AA-7A33-40EF-A957-F80D33A1696F}"/>
              </a:ext>
            </a:extLst>
          </p:cNvPr>
          <p:cNvSpPr/>
          <p:nvPr/>
        </p:nvSpPr>
        <p:spPr>
          <a:xfrm>
            <a:off x="4536097" y="4093458"/>
            <a:ext cx="4374232" cy="1261884"/>
          </a:xfrm>
          <a:prstGeom prst="rect">
            <a:avLst/>
          </a:prstGeom>
        </p:spPr>
        <p:txBody>
          <a:bodyPr wrap="square">
            <a:spAutoFit/>
          </a:bodyPr>
          <a:lstStyle/>
          <a:p>
            <a:pPr algn="ctr"/>
            <a:r>
              <a:rPr lang="pl-PL" altLang="pl-PL" sz="2000" b="1" dirty="0">
                <a:solidFill>
                  <a:schemeClr val="bg1"/>
                </a:solidFill>
                <a:latin typeface="Calibri" panose="020F0502020204030204" pitchFamily="34" charset="0"/>
              </a:rPr>
              <a:t> Dorota Tomaszewicz</a:t>
            </a:r>
          </a:p>
          <a:p>
            <a:pPr algn="ctr"/>
            <a:r>
              <a:rPr lang="pl-PL" altLang="pl-PL" sz="2000" dirty="0">
                <a:solidFill>
                  <a:schemeClr val="bg1"/>
                </a:solidFill>
                <a:latin typeface="Calibri" panose="020F0502020204030204" pitchFamily="34" charset="0"/>
              </a:rPr>
              <a:t>Ekspert merytoryczny </a:t>
            </a:r>
          </a:p>
          <a:p>
            <a:pPr algn="ctr"/>
            <a:r>
              <a:rPr lang="pl-PL" altLang="pl-PL" b="1" dirty="0" err="1">
                <a:solidFill>
                  <a:schemeClr val="bg1"/>
                </a:solidFill>
                <a:latin typeface="Calibri" panose="020F0502020204030204" pitchFamily="34" charset="0"/>
              </a:rPr>
              <a:t>Coach</a:t>
            </a:r>
            <a:r>
              <a:rPr lang="pl-PL" altLang="pl-PL" b="1" dirty="0">
                <a:solidFill>
                  <a:schemeClr val="bg1"/>
                </a:solidFill>
                <a:latin typeface="Calibri" panose="020F0502020204030204" pitchFamily="34" charset="0"/>
              </a:rPr>
              <a:t> ICC </a:t>
            </a:r>
            <a:r>
              <a:rPr lang="pl-PL" altLang="pl-PL" b="1" dirty="0">
                <a:solidFill>
                  <a:schemeClr val="bg1"/>
                </a:solidFill>
                <a:latin typeface="Calibri" panose="020F0502020204030204" pitchFamily="34" charset="0"/>
                <a:sym typeface="Wingdings" panose="05000000000000000000" pitchFamily="2" charset="2"/>
              </a:rPr>
              <a:t> </a:t>
            </a:r>
            <a:r>
              <a:rPr lang="pl-PL" altLang="pl-PL" b="1" dirty="0">
                <a:solidFill>
                  <a:schemeClr val="bg1"/>
                </a:solidFill>
                <a:latin typeface="Calibri" panose="020F0502020204030204" pitchFamily="34" charset="0"/>
              </a:rPr>
              <a:t> trener  </a:t>
            </a:r>
            <a:r>
              <a:rPr lang="pl-PL" altLang="pl-PL" b="1" dirty="0">
                <a:solidFill>
                  <a:schemeClr val="bg1"/>
                </a:solidFill>
                <a:latin typeface="Calibri" panose="020F0502020204030204" pitchFamily="34" charset="0"/>
                <a:sym typeface="Wingdings" panose="05000000000000000000" pitchFamily="2" charset="2"/>
              </a:rPr>
              <a:t></a:t>
            </a:r>
            <a:r>
              <a:rPr lang="pl-PL" altLang="pl-PL" b="1" dirty="0">
                <a:solidFill>
                  <a:schemeClr val="bg1"/>
                </a:solidFill>
                <a:latin typeface="Calibri" panose="020F0502020204030204" pitchFamily="34" charset="0"/>
              </a:rPr>
              <a:t> asesor AC/DC </a:t>
            </a:r>
            <a:r>
              <a:rPr lang="pl-PL" altLang="pl-PL" b="1" dirty="0">
                <a:solidFill>
                  <a:schemeClr val="bg1"/>
                </a:solidFill>
                <a:latin typeface="Calibri" panose="020F0502020204030204" pitchFamily="34" charset="0"/>
                <a:sym typeface="Wingdings" panose="05000000000000000000" pitchFamily="2" charset="2"/>
              </a:rPr>
              <a:t> ekspert ORE</a:t>
            </a:r>
            <a:r>
              <a:rPr lang="pl-PL" altLang="pl-PL" b="1" dirty="0">
                <a:solidFill>
                  <a:schemeClr val="bg1"/>
                </a:solidFill>
                <a:latin typeface="Calibri" panose="020F0502020204030204" pitchFamily="34" charset="0"/>
              </a:rPr>
              <a:t> </a:t>
            </a:r>
          </a:p>
        </p:txBody>
      </p:sp>
      <p:pic>
        <p:nvPicPr>
          <p:cNvPr id="5" name="Obraz 2">
            <a:extLst>
              <a:ext uri="{FF2B5EF4-FFF2-40B4-BE49-F238E27FC236}">
                <a16:creationId xmlns:a16="http://schemas.microsoft.com/office/drawing/2014/main" id="{92B224BE-0B98-4C38-ADCD-0E67E9B41B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5614" y="1447353"/>
            <a:ext cx="2719388"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701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922114"/>
          </a:xfrm>
        </p:spPr>
        <p:txBody>
          <a:bodyPr/>
          <a:lstStyle/>
          <a:p>
            <a:pPr algn="l"/>
            <a:r>
              <a:rPr lang="pl-PL" dirty="0"/>
              <a:t>Refleksja </a:t>
            </a:r>
          </a:p>
        </p:txBody>
      </p:sp>
      <p:sp>
        <p:nvSpPr>
          <p:cNvPr id="3" name="Symbol zastępczy zawartości 2"/>
          <p:cNvSpPr>
            <a:spLocks noGrp="1"/>
          </p:cNvSpPr>
          <p:nvPr>
            <p:ph idx="1"/>
          </p:nvPr>
        </p:nvSpPr>
        <p:spPr>
          <a:xfrm>
            <a:off x="457200" y="1412776"/>
            <a:ext cx="8229600" cy="4713387"/>
          </a:xfrm>
        </p:spPr>
        <p:txBody>
          <a:bodyPr/>
          <a:lstStyle/>
          <a:p>
            <a:pPr lvl="0">
              <a:buFont typeface="Wingdings 3" pitchFamily="18" charset="2"/>
              <a:buChar char="e"/>
            </a:pPr>
            <a:r>
              <a:rPr lang="pl-PL" sz="2400" dirty="0">
                <a:solidFill>
                  <a:schemeClr val="accent2">
                    <a:lumMod val="50000"/>
                  </a:schemeClr>
                </a:solidFill>
              </a:rPr>
              <a:t>Jak wyglądało przygotowanie w grupach? Jakie pojawiały się pomysły na realizację ćwiczenia?</a:t>
            </a:r>
          </a:p>
          <a:p>
            <a:pPr lvl="0">
              <a:buFont typeface="Wingdings 3" pitchFamily="18" charset="2"/>
              <a:buChar char="e"/>
            </a:pPr>
            <a:r>
              <a:rPr lang="pl-PL" sz="2400" dirty="0">
                <a:solidFill>
                  <a:schemeClr val="accent2">
                    <a:lumMod val="50000"/>
                  </a:schemeClr>
                </a:solidFill>
              </a:rPr>
              <a:t>Kiedy nastąpił moment przełomowy? Co sprawiło, że uczestnicy wykonali to zadanie?</a:t>
            </a:r>
          </a:p>
          <a:p>
            <a:pPr lvl="0">
              <a:buFont typeface="Wingdings 3" pitchFamily="18" charset="2"/>
              <a:buChar char="e"/>
            </a:pPr>
            <a:r>
              <a:rPr lang="pl-PL" sz="2400" dirty="0">
                <a:solidFill>
                  <a:schemeClr val="accent2">
                    <a:lumMod val="50000"/>
                  </a:schemeClr>
                </a:solidFill>
              </a:rPr>
              <a:t>Jakie założenia przyjmują ludzie w sytuacji postrzeganej jako rywalizacyjna?</a:t>
            </a:r>
          </a:p>
          <a:p>
            <a:pPr lvl="0">
              <a:buFont typeface="Wingdings 3" pitchFamily="18" charset="2"/>
              <a:buChar char="e"/>
            </a:pPr>
            <a:r>
              <a:rPr lang="pl-PL" sz="2400" dirty="0">
                <a:solidFill>
                  <a:schemeClr val="accent2">
                    <a:lumMod val="50000"/>
                  </a:schemeClr>
                </a:solidFill>
              </a:rPr>
              <a:t>Co pomaga przełamać założenia rywalizacyjne i przyjmować postawę partycypacyjną?</a:t>
            </a:r>
          </a:p>
          <a:p>
            <a:pPr lvl="0">
              <a:buFont typeface="Wingdings 3" pitchFamily="18" charset="2"/>
              <a:buChar char="e"/>
            </a:pPr>
            <a:r>
              <a:rPr lang="pl-PL" sz="2400" dirty="0">
                <a:solidFill>
                  <a:schemeClr val="accent2">
                    <a:lumMod val="50000"/>
                  </a:schemeClr>
                </a:solidFill>
              </a:rPr>
              <a:t>Jak zachowują się ludzie, kiedy mają poczucie wpływu na podejmowane decyzje? </a:t>
            </a:r>
          </a:p>
          <a:p>
            <a:endParaRPr lang="pl-PL" dirty="0"/>
          </a:p>
        </p:txBody>
      </p:sp>
    </p:spTree>
    <p:extLst>
      <p:ext uri="{BB962C8B-B14F-4D97-AF65-F5344CB8AC3E}">
        <p14:creationId xmlns:p14="http://schemas.microsoft.com/office/powerpoint/2010/main" val="30992393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0318" y="179996"/>
            <a:ext cx="8229600" cy="778098"/>
          </a:xfrm>
        </p:spPr>
        <p:txBody>
          <a:bodyPr/>
          <a:lstStyle/>
          <a:p>
            <a:r>
              <a:rPr lang="pl-PL" dirty="0"/>
              <a:t>„Cebula współpracy”</a:t>
            </a:r>
          </a:p>
        </p:txBody>
      </p:sp>
      <p:grpSp>
        <p:nvGrpSpPr>
          <p:cNvPr id="1026" name="Group 5"/>
          <p:cNvGrpSpPr>
            <a:grpSpLocks/>
          </p:cNvGrpSpPr>
          <p:nvPr/>
        </p:nvGrpSpPr>
        <p:grpSpPr bwMode="auto">
          <a:xfrm>
            <a:off x="179512" y="1196752"/>
            <a:ext cx="8784976" cy="4680334"/>
            <a:chOff x="0" y="0"/>
            <a:chExt cx="5697" cy="3499"/>
          </a:xfrm>
        </p:grpSpPr>
        <p:pic>
          <p:nvPicPr>
            <p:cNvPr id="5" name="Picture 6"/>
            <p:cNvPicPr>
              <a:picLocks noChangeAspect="1" noChangeArrowheads="1"/>
            </p:cNvPicPr>
            <p:nvPr/>
          </p:nvPicPr>
          <p:blipFill>
            <a:blip r:embed="rId3" cstate="print"/>
            <a:srcRect/>
            <a:stretch>
              <a:fillRect/>
            </a:stretch>
          </p:blipFill>
          <p:spPr bwMode="auto">
            <a:xfrm>
              <a:off x="0" y="0"/>
              <a:ext cx="5697" cy="3499"/>
            </a:xfrm>
            <a:prstGeom prst="rect">
              <a:avLst/>
            </a:prstGeom>
            <a:noFill/>
            <a:ln w="9525">
              <a:round/>
              <a:headEnd/>
              <a:tailEnd/>
            </a:ln>
          </p:spPr>
        </p:pic>
        <p:sp>
          <p:nvSpPr>
            <p:cNvPr id="6" name="Text Box 7"/>
            <p:cNvSpPr txBox="1">
              <a:spLocks noChangeArrowheads="1"/>
            </p:cNvSpPr>
            <p:nvPr/>
          </p:nvSpPr>
          <p:spPr bwMode="auto">
            <a:xfrm>
              <a:off x="0" y="0"/>
              <a:ext cx="5697" cy="3145"/>
            </a:xfrm>
            <a:prstGeom prst="rect">
              <a:avLst/>
            </a:prstGeom>
            <a:noFill/>
            <a:ln w="9525">
              <a:noFill/>
              <a:round/>
              <a:headEnd/>
              <a:tailEnd/>
            </a:ln>
          </p:spPr>
          <p:txBody>
            <a:bodyPr vert="horz" wrap="none" lIns="91440" tIns="45720" rIns="91440" bIns="45720" numCol="1" anchor="ctr" anchorCtr="0" compatLnSpc="1">
              <a:prstTxWarp prst="textNoShape">
                <a:avLst/>
              </a:prstTxWarp>
            </a:bodyPr>
            <a:lstStyle/>
            <a:p>
              <a:endParaRPr lang="pl-PL"/>
            </a:p>
          </p:txBody>
        </p:sp>
      </p:grpSp>
    </p:spTree>
    <p:extLst>
      <p:ext uri="{BB962C8B-B14F-4D97-AF65-F5344CB8AC3E}">
        <p14:creationId xmlns:p14="http://schemas.microsoft.com/office/powerpoint/2010/main" val="59816754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
            <a:extLst>
              <a:ext uri="{FF2B5EF4-FFF2-40B4-BE49-F238E27FC236}">
                <a16:creationId xmlns:a16="http://schemas.microsoft.com/office/drawing/2014/main" id="{6D1DCCEC-5804-4F46-ABAE-4DB85E1D0162}"/>
              </a:ext>
            </a:extLst>
          </p:cNvPr>
          <p:cNvSpPr txBox="1">
            <a:spLocks noChangeArrowheads="1"/>
          </p:cNvSpPr>
          <p:nvPr/>
        </p:nvSpPr>
        <p:spPr bwMode="auto">
          <a:xfrm>
            <a:off x="251521" y="188640"/>
            <a:ext cx="6408712" cy="78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lnSpc>
                <a:spcPct val="102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Arial Unicode MS" pitchFamily="34" charset="-128"/>
              </a:defRPr>
            </a:lvl1pPr>
            <a:lvl2pPr eaLnBrk="0" hangingPunct="0">
              <a:lnSpc>
                <a:spcPct val="102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Arial Unicode MS" pitchFamily="34" charset="-128"/>
              </a:defRPr>
            </a:lvl2pPr>
            <a:lvl3pPr eaLnBrk="0" hangingPunct="0">
              <a:lnSpc>
                <a:spcPct val="102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Arial Unicode MS" pitchFamily="34" charset="-128"/>
              </a:defRPr>
            </a:lvl3pPr>
            <a:lvl4pPr eaLnBrk="0" hangingPunct="0">
              <a:lnSpc>
                <a:spcPct val="102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Arial Unicode MS" pitchFamily="34" charset="-128"/>
              </a:defRPr>
            </a:lvl4pPr>
            <a:lvl5pPr eaLnBrk="0" hangingPunct="0">
              <a:lnSpc>
                <a:spcPct val="102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Arial Unicode MS" pitchFamily="34" charset="-128"/>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Arial Unicode MS" pitchFamily="34" charset="-128"/>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Arial Unicode MS" pitchFamily="34" charset="-128"/>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Arial Unicode MS" pitchFamily="34" charset="-128"/>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Arial Unicode MS" pitchFamily="34" charset="-128"/>
              </a:defRPr>
            </a:lvl9pPr>
          </a:lstStyle>
          <a:p>
            <a:pPr eaLnBrk="1" hangingPunct="1">
              <a:spcAft>
                <a:spcPct val="0"/>
              </a:spcAft>
              <a:buClrTx/>
              <a:buFontTx/>
              <a:buNone/>
            </a:pPr>
            <a:r>
              <a:rPr lang="pl-PL" altLang="pl-PL" dirty="0">
                <a:solidFill>
                  <a:srgbClr val="4062B3"/>
                </a:solidFill>
                <a:ea typeface="+mj-ea"/>
                <a:cs typeface="Calibri" panose="020F0502020204030204" pitchFamily="34" charset="0"/>
              </a:rPr>
              <a:t>„Cebula współpracy”</a:t>
            </a:r>
          </a:p>
        </p:txBody>
      </p:sp>
      <p:sp>
        <p:nvSpPr>
          <p:cNvPr id="35843" name="Text Box 2">
            <a:extLst>
              <a:ext uri="{FF2B5EF4-FFF2-40B4-BE49-F238E27FC236}">
                <a16:creationId xmlns:a16="http://schemas.microsoft.com/office/drawing/2014/main" id="{712D8564-EBEE-4C0E-B5F5-D4023F9FABDA}"/>
              </a:ext>
            </a:extLst>
          </p:cNvPr>
          <p:cNvSpPr txBox="1">
            <a:spLocks noChangeArrowheads="1"/>
          </p:cNvSpPr>
          <p:nvPr/>
        </p:nvSpPr>
        <p:spPr bwMode="auto">
          <a:xfrm>
            <a:off x="195840" y="1484784"/>
            <a:ext cx="8696639"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342900" indent="-325438" eaLnBrk="0" hangingPunct="0">
              <a:lnSpc>
                <a:spcPct val="102000"/>
              </a:lnSpc>
              <a:spcAft>
                <a:spcPts val="1413"/>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rgbClr val="000000"/>
                </a:solidFill>
                <a:latin typeface="Calibri" panose="020F0502020204030204" pitchFamily="34" charset="0"/>
                <a:ea typeface="Arial Unicode MS" pitchFamily="34" charset="-128"/>
              </a:defRPr>
            </a:lvl1pPr>
            <a:lvl2pPr eaLnBrk="0" hangingPunct="0">
              <a:lnSpc>
                <a:spcPct val="102000"/>
              </a:lnSpc>
              <a:spcAft>
                <a:spcPts val="113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Calibri" panose="020F0502020204030204" pitchFamily="34" charset="0"/>
                <a:ea typeface="Arial Unicode MS" pitchFamily="34" charset="-128"/>
              </a:defRPr>
            </a:lvl2pPr>
            <a:lvl3pPr eaLnBrk="0" hangingPunct="0">
              <a:lnSpc>
                <a:spcPct val="102000"/>
              </a:lnSpc>
              <a:spcAft>
                <a:spcPts val="85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Calibri" panose="020F0502020204030204" pitchFamily="34" charset="0"/>
                <a:ea typeface="Arial Unicode MS" pitchFamily="34" charset="-128"/>
              </a:defRPr>
            </a:lvl3pPr>
            <a:lvl4pPr eaLnBrk="0" hangingPunct="0">
              <a:lnSpc>
                <a:spcPct val="102000"/>
              </a:lnSpc>
              <a:spcAft>
                <a:spcPts val="575"/>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Arial Unicode MS" pitchFamily="34" charset="-128"/>
              </a:defRPr>
            </a:lvl4pPr>
            <a:lvl5pPr eaLnBrk="0" hangingPunct="0">
              <a:lnSpc>
                <a:spcPct val="102000"/>
              </a:lnSpc>
              <a:spcAft>
                <a:spcPts val="28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Arial Unicode MS" pitchFamily="34" charset="-128"/>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Arial Unicode MS" pitchFamily="34" charset="-128"/>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Arial Unicode MS" pitchFamily="34" charset="-128"/>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Arial Unicode MS" pitchFamily="34" charset="-128"/>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Arial Unicode MS" pitchFamily="34" charset="-128"/>
              </a:defRPr>
            </a:lvl9pPr>
          </a:lstStyle>
          <a:p>
            <a:pPr eaLnBrk="1">
              <a:buClrTx/>
              <a:buFontTx/>
              <a:buNone/>
            </a:pPr>
            <a:r>
              <a:rPr lang="pl-PL" altLang="pl-PL" sz="2358" b="1" dirty="0"/>
              <a:t>	</a:t>
            </a:r>
            <a:r>
              <a:rPr lang="pl-PL" altLang="pl-PL" sz="2000" b="1" dirty="0"/>
              <a:t>Komunikacja –</a:t>
            </a:r>
            <a:r>
              <a:rPr lang="pl-PL" altLang="pl-PL" sz="2000" dirty="0"/>
              <a:t> nastawienie na słuchanie drugiej strony oraz jasne komunikowanie swoich potrzeb i wątpliwości.</a:t>
            </a:r>
          </a:p>
          <a:p>
            <a:pPr eaLnBrk="1">
              <a:buClrTx/>
              <a:buFontTx/>
              <a:buNone/>
            </a:pPr>
            <a:r>
              <a:rPr lang="pl-PL" altLang="pl-PL" sz="2000" b="1" dirty="0"/>
              <a:t>	</a:t>
            </a:r>
            <a:r>
              <a:rPr lang="pl-PL" altLang="pl-PL" sz="2000" b="1" dirty="0" err="1"/>
              <a:t>Proaktywność</a:t>
            </a:r>
            <a:r>
              <a:rPr lang="pl-PL" altLang="pl-PL" sz="2000" b="1" dirty="0"/>
              <a:t> –</a:t>
            </a:r>
            <a:r>
              <a:rPr lang="pl-PL" altLang="pl-PL" sz="2000" dirty="0"/>
              <a:t> branie odpowiedzialności za swoje życie, poprzez dokonywanie wyborów; gotowość i wola </a:t>
            </a:r>
            <a:br>
              <a:rPr lang="pl-PL" altLang="pl-PL" sz="2000" dirty="0"/>
            </a:br>
            <a:r>
              <a:rPr lang="pl-PL" altLang="pl-PL" sz="2000" dirty="0"/>
              <a:t>do działania, w tym na rzecz dobra wspólnego.</a:t>
            </a:r>
            <a:endParaRPr lang="en-US" altLang="pl-PL" sz="2000" dirty="0"/>
          </a:p>
          <a:p>
            <a:pPr eaLnBrk="1">
              <a:buClrTx/>
              <a:buFontTx/>
              <a:buNone/>
            </a:pPr>
            <a:r>
              <a:rPr lang="pl-PL" altLang="pl-PL" sz="2000" b="1" dirty="0"/>
              <a:t>	</a:t>
            </a:r>
            <a:r>
              <a:rPr lang="en-US" altLang="pl-PL" sz="2000" b="1" dirty="0" err="1"/>
              <a:t>Sieci</a:t>
            </a:r>
            <a:r>
              <a:rPr lang="en-US" altLang="pl-PL" sz="2000" b="1" dirty="0"/>
              <a:t> </a:t>
            </a:r>
            <a:r>
              <a:rPr lang="en-US" altLang="pl-PL" sz="2000" b="1" dirty="0" err="1"/>
              <a:t>społeczne</a:t>
            </a:r>
            <a:r>
              <a:rPr lang="pl-PL" altLang="pl-PL" sz="2000" b="1" dirty="0"/>
              <a:t> </a:t>
            </a:r>
            <a:r>
              <a:rPr lang="en-US" altLang="pl-PL" sz="2000" b="1" dirty="0"/>
              <a:t>–</a:t>
            </a:r>
            <a:r>
              <a:rPr lang="en-US" altLang="pl-PL" sz="2000" dirty="0"/>
              <a:t> </a:t>
            </a:r>
            <a:r>
              <a:rPr lang="en-US" altLang="pl-PL" sz="2000" dirty="0" err="1"/>
              <a:t>kontakty</a:t>
            </a:r>
            <a:r>
              <a:rPr lang="en-US" altLang="pl-PL" sz="2000" dirty="0"/>
              <a:t> i </a:t>
            </a:r>
            <a:r>
              <a:rPr lang="en-US" altLang="pl-PL" sz="2000" dirty="0" err="1"/>
              <a:t>relacje</a:t>
            </a:r>
            <a:r>
              <a:rPr lang="en-US" altLang="pl-PL" sz="2000" dirty="0"/>
              <a:t> </a:t>
            </a:r>
            <a:r>
              <a:rPr lang="en-US" altLang="pl-PL" sz="2000" dirty="0" err="1"/>
              <a:t>międzyludzkie</a:t>
            </a:r>
            <a:r>
              <a:rPr lang="en-US" altLang="pl-PL" sz="2000" dirty="0"/>
              <a:t>, </a:t>
            </a:r>
            <a:r>
              <a:rPr lang="en-US" altLang="pl-PL" sz="2000" dirty="0" err="1"/>
              <a:t>znajomości</a:t>
            </a:r>
            <a:r>
              <a:rPr lang="en-US" altLang="pl-PL" sz="2000" dirty="0"/>
              <a:t> (</a:t>
            </a:r>
            <a:r>
              <a:rPr lang="en-US" altLang="pl-PL" sz="2000" dirty="0" err="1"/>
              <a:t>szczególnie</a:t>
            </a:r>
            <a:r>
              <a:rPr lang="en-US" altLang="pl-PL" sz="2000" dirty="0"/>
              <a:t> </a:t>
            </a:r>
            <a:r>
              <a:rPr lang="en-US" altLang="pl-PL" sz="2000" dirty="0" err="1"/>
              <a:t>nieformalne</a:t>
            </a:r>
            <a:r>
              <a:rPr lang="en-US" altLang="pl-PL" sz="2000" dirty="0"/>
              <a:t>).</a:t>
            </a:r>
          </a:p>
          <a:p>
            <a:pPr eaLnBrk="1">
              <a:buClrTx/>
              <a:buFontTx/>
              <a:buNone/>
            </a:pPr>
            <a:r>
              <a:rPr lang="pl-PL" altLang="pl-PL" sz="2000" b="1" dirty="0"/>
              <a:t>	</a:t>
            </a:r>
            <a:r>
              <a:rPr lang="en-US" altLang="pl-PL" sz="2000" b="1" dirty="0" err="1"/>
              <a:t>Zaufanie</a:t>
            </a:r>
            <a:r>
              <a:rPr lang="pl-PL" altLang="pl-PL" sz="2000" b="1" dirty="0"/>
              <a:t> </a:t>
            </a:r>
            <a:r>
              <a:rPr lang="en-US" altLang="pl-PL" sz="2000" b="1" dirty="0"/>
              <a:t>– </a:t>
            </a:r>
            <a:r>
              <a:rPr lang="en-US" altLang="pl-PL" sz="2000" dirty="0" err="1"/>
              <a:t>dawanie</a:t>
            </a:r>
            <a:r>
              <a:rPr lang="en-US" altLang="pl-PL" sz="2000" dirty="0"/>
              <a:t> przestrzeni </a:t>
            </a:r>
            <a:r>
              <a:rPr lang="en-US" altLang="pl-PL" sz="2000" dirty="0" err="1"/>
              <a:t>innym</a:t>
            </a:r>
            <a:r>
              <a:rPr lang="en-US" altLang="pl-PL" sz="2000" dirty="0"/>
              <a:t> </a:t>
            </a:r>
            <a:r>
              <a:rPr lang="en-US" altLang="pl-PL" sz="2000" dirty="0" err="1"/>
              <a:t>osobom</a:t>
            </a:r>
            <a:r>
              <a:rPr lang="en-US" altLang="pl-PL" sz="2000" dirty="0"/>
              <a:t> na </a:t>
            </a:r>
            <a:r>
              <a:rPr lang="en-US" altLang="pl-PL" sz="2000" dirty="0" err="1"/>
              <a:t>realizację</a:t>
            </a:r>
            <a:r>
              <a:rPr lang="en-US" altLang="pl-PL" sz="2000" dirty="0"/>
              <a:t> ich </a:t>
            </a:r>
            <a:r>
              <a:rPr lang="en-US" altLang="pl-PL" sz="2000" dirty="0" err="1"/>
              <a:t>pomysłów</a:t>
            </a:r>
            <a:r>
              <a:rPr lang="en-US" altLang="pl-PL" sz="2000" dirty="0"/>
              <a:t>, </a:t>
            </a:r>
            <a:r>
              <a:rPr lang="en-US" altLang="pl-PL" sz="2000" dirty="0" err="1"/>
              <a:t>wiara</a:t>
            </a:r>
            <a:r>
              <a:rPr lang="en-US" altLang="pl-PL" sz="2000" dirty="0"/>
              <a:t> w to, że </a:t>
            </a:r>
            <a:r>
              <a:rPr lang="en-US" altLang="pl-PL" sz="2000" dirty="0" err="1"/>
              <a:t>mogą</a:t>
            </a:r>
            <a:r>
              <a:rPr lang="en-US" altLang="pl-PL" sz="2000" dirty="0"/>
              <a:t> </a:t>
            </a:r>
            <a:r>
              <a:rPr lang="en-US" altLang="pl-PL" sz="2000" dirty="0" err="1"/>
              <a:t>być</a:t>
            </a:r>
            <a:r>
              <a:rPr lang="en-US" altLang="pl-PL" sz="2000" dirty="0"/>
              <a:t> </a:t>
            </a:r>
            <a:r>
              <a:rPr lang="en-US" altLang="pl-PL" sz="2000" dirty="0" err="1"/>
              <a:t>pomocni</a:t>
            </a:r>
            <a:r>
              <a:rPr lang="en-US" altLang="pl-PL" sz="2000" dirty="0"/>
              <a:t>.</a:t>
            </a:r>
          </a:p>
          <a:p>
            <a:pPr eaLnBrk="1">
              <a:buClrTx/>
              <a:buFontTx/>
              <a:buNone/>
            </a:pPr>
            <a:r>
              <a:rPr lang="pl-PL" altLang="pl-PL" sz="2000" b="1" dirty="0"/>
              <a:t>	</a:t>
            </a:r>
            <a:r>
              <a:rPr lang="en-US" altLang="pl-PL" sz="2000" b="1" dirty="0" err="1"/>
              <a:t>Wzajemność</a:t>
            </a:r>
            <a:r>
              <a:rPr lang="pl-PL" altLang="pl-PL" sz="2000" b="1" dirty="0"/>
              <a:t> </a:t>
            </a:r>
            <a:r>
              <a:rPr lang="en-US" altLang="pl-PL" sz="2000" b="1" dirty="0"/>
              <a:t>–</a:t>
            </a:r>
            <a:r>
              <a:rPr lang="en-US" altLang="pl-PL" sz="2000" dirty="0"/>
              <a:t> </a:t>
            </a:r>
            <a:r>
              <a:rPr lang="en-US" altLang="pl-PL" sz="2000" dirty="0" err="1"/>
              <a:t>inwestycja</a:t>
            </a:r>
            <a:r>
              <a:rPr lang="en-US" altLang="pl-PL" sz="2000" dirty="0"/>
              <a:t> na </a:t>
            </a:r>
            <a:r>
              <a:rPr lang="en-US" altLang="pl-PL" sz="2000" dirty="0" err="1"/>
              <a:t>przyszłość</a:t>
            </a:r>
            <a:r>
              <a:rPr lang="en-US" altLang="pl-PL" sz="2000" dirty="0"/>
              <a:t>, a nie </a:t>
            </a:r>
            <a:r>
              <a:rPr lang="en-US" altLang="pl-PL" sz="2000" dirty="0" err="1"/>
              <a:t>wymiana</a:t>
            </a:r>
            <a:r>
              <a:rPr lang="en-US" altLang="pl-PL" sz="2000" dirty="0"/>
              <a:t> „1 za 1”</a:t>
            </a:r>
            <a:r>
              <a:rPr lang="pl-PL" altLang="pl-PL" sz="2000" dirty="0"/>
              <a:t>.</a:t>
            </a:r>
            <a:endParaRPr lang="en-US" altLang="pl-PL" sz="2000" dirty="0"/>
          </a:p>
          <a:p>
            <a:pPr eaLnBrk="1">
              <a:buClrTx/>
              <a:buFontTx/>
              <a:buNone/>
            </a:pPr>
            <a:endParaRPr lang="en-US" altLang="pl-PL" sz="2000" dirty="0"/>
          </a:p>
          <a:p>
            <a:pPr eaLnBrk="1">
              <a:buClrTx/>
              <a:buFontTx/>
              <a:buNone/>
            </a:pPr>
            <a:endParaRPr lang="en-US" altLang="pl-PL" sz="2000" dirty="0"/>
          </a:p>
          <a:p>
            <a:pPr eaLnBrk="1">
              <a:buClrTx/>
              <a:buFontTx/>
              <a:buNone/>
            </a:pPr>
            <a:endParaRPr lang="en-US" altLang="pl-PL" sz="2903" dirty="0"/>
          </a:p>
        </p:txBody>
      </p:sp>
      <p:sp>
        <p:nvSpPr>
          <p:cNvPr id="35844" name="pole tekstowe 3">
            <a:extLst>
              <a:ext uri="{FF2B5EF4-FFF2-40B4-BE49-F238E27FC236}">
                <a16:creationId xmlns:a16="http://schemas.microsoft.com/office/drawing/2014/main" id="{541F428D-DB2D-490C-BB10-DA4883765205}"/>
              </a:ext>
            </a:extLst>
          </p:cNvPr>
          <p:cNvSpPr txBox="1">
            <a:spLocks noChangeArrowheads="1"/>
          </p:cNvSpPr>
          <p:nvPr/>
        </p:nvSpPr>
        <p:spPr bwMode="auto">
          <a:xfrm>
            <a:off x="8556480" y="6167881"/>
            <a:ext cx="587520" cy="27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hangingPunct="0">
              <a:lnSpc>
                <a:spcPct val="93000"/>
              </a:lnSpc>
              <a:buClr>
                <a:srgbClr val="000000"/>
              </a:buClr>
              <a:buSzPct val="100000"/>
              <a:buFont typeface="Times New Roman" panose="02020603050405020304" pitchFamily="18" charset="0"/>
              <a:buNone/>
            </a:pPr>
            <a:r>
              <a:rPr lang="pl-PL" altLang="pl-PL" sz="1270"/>
              <a:t>33</a:t>
            </a:r>
          </a:p>
        </p:txBody>
      </p:sp>
    </p:spTree>
    <p:extLst>
      <p:ext uri="{BB962C8B-B14F-4D97-AF65-F5344CB8AC3E}">
        <p14:creationId xmlns:p14="http://schemas.microsoft.com/office/powerpoint/2010/main" val="40500665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79834" y="1844824"/>
            <a:ext cx="8784654" cy="2376264"/>
          </a:xfrm>
        </p:spPr>
        <p:txBody>
          <a:bodyPr/>
          <a:lstStyle/>
          <a:p>
            <a:pPr marL="0" indent="0" algn="ctr">
              <a:lnSpc>
                <a:spcPct val="114000"/>
              </a:lnSpc>
              <a:spcBef>
                <a:spcPts val="1200"/>
              </a:spcBef>
              <a:spcAft>
                <a:spcPts val="1200"/>
              </a:spcAft>
              <a:buNone/>
            </a:pPr>
            <a:r>
              <a:rPr lang="pl-PL" sz="2800" dirty="0">
                <a:solidFill>
                  <a:srgbClr val="0070C0"/>
                </a:solidFill>
              </a:rPr>
              <a:t>Czego potrzebujemy w środowisku lokalnym, aby ludzie chcieli się ze sobą współpracować?  np. w tworzeniu planu</a:t>
            </a:r>
          </a:p>
          <a:p>
            <a:endParaRPr lang="pl-PL" dirty="0"/>
          </a:p>
        </p:txBody>
      </p:sp>
    </p:spTree>
    <p:extLst>
      <p:ext uri="{BB962C8B-B14F-4D97-AF65-F5344CB8AC3E}">
        <p14:creationId xmlns:p14="http://schemas.microsoft.com/office/powerpoint/2010/main" val="241744084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79834" y="1628800"/>
            <a:ext cx="8784654" cy="1008112"/>
          </a:xfrm>
        </p:spPr>
        <p:txBody>
          <a:bodyPr/>
          <a:lstStyle/>
          <a:p>
            <a:r>
              <a:rPr lang="pl-PL" b="1" dirty="0">
                <a:solidFill>
                  <a:srgbClr val="0070C0"/>
                </a:solidFill>
              </a:rPr>
              <a:t>Na co mieliście wpływ w swojej szkole, gdy byliście uczniami? </a:t>
            </a:r>
          </a:p>
          <a:p>
            <a:endParaRPr lang="pl-PL" i="1" dirty="0"/>
          </a:p>
          <a:p>
            <a:endParaRPr lang="pl-PL" i="1" dirty="0"/>
          </a:p>
          <a:p>
            <a:endParaRPr lang="pl-PL" dirty="0"/>
          </a:p>
        </p:txBody>
      </p:sp>
      <p:sp>
        <p:nvSpPr>
          <p:cNvPr id="2" name="Prostokąt 1">
            <a:extLst>
              <a:ext uri="{FF2B5EF4-FFF2-40B4-BE49-F238E27FC236}">
                <a16:creationId xmlns:a16="http://schemas.microsoft.com/office/drawing/2014/main" id="{E922C4F5-862B-453E-81BA-14E3B48AFEEC}"/>
              </a:ext>
            </a:extLst>
          </p:cNvPr>
          <p:cNvSpPr/>
          <p:nvPr/>
        </p:nvSpPr>
        <p:spPr>
          <a:xfrm>
            <a:off x="179834" y="3013501"/>
            <a:ext cx="8064896" cy="830997"/>
          </a:xfrm>
          <a:prstGeom prst="rect">
            <a:avLst/>
          </a:prstGeom>
        </p:spPr>
        <p:txBody>
          <a:bodyPr wrap="square">
            <a:spAutoFit/>
          </a:bodyPr>
          <a:lstStyle/>
          <a:p>
            <a:r>
              <a:rPr lang="pl-PL" sz="2400" b="1" dirty="0">
                <a:solidFill>
                  <a:srgbClr val="0070C0"/>
                </a:solidFill>
                <a:latin typeface="Calibri" panose="020F0502020204030204" pitchFamily="34" charset="0"/>
                <a:cs typeface="Calibri" panose="020F0502020204030204" pitchFamily="34" charset="0"/>
              </a:rPr>
              <a:t>Na co mieliście wpływ w swojej gminie/mieście/powiecie zanim nie zostaliście zatrudnieni w jej szeregach?</a:t>
            </a:r>
          </a:p>
        </p:txBody>
      </p:sp>
    </p:spTree>
    <p:extLst>
      <p:ext uri="{BB962C8B-B14F-4D97-AF65-F5344CB8AC3E}">
        <p14:creationId xmlns:p14="http://schemas.microsoft.com/office/powerpoint/2010/main" val="21673235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theme/theme1.xml><?xml version="1.0" encoding="utf-8"?>
<a:theme xmlns:a="http://schemas.openxmlformats.org/drawingml/2006/main" name="szablon Radom">
  <a:themeElements>
    <a:clrScheme name="VULCAN jst">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4177C7"/>
      </a:hlink>
      <a:folHlink>
        <a:srgbClr val="6B81B1"/>
      </a:folHlink>
    </a:clrScheme>
    <a:fontScheme name="Projekt domyślny">
      <a:majorFont>
        <a:latin typeface="Tahoma"/>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142C62"/>
        </a:dk2>
        <a:lt2>
          <a:srgbClr val="CED9E0"/>
        </a:lt2>
        <a:accent1>
          <a:srgbClr val="4F87C5"/>
        </a:accent1>
        <a:accent2>
          <a:srgbClr val="C33D50"/>
        </a:accent2>
        <a:accent3>
          <a:srgbClr val="FFFFFF"/>
        </a:accent3>
        <a:accent4>
          <a:srgbClr val="000000"/>
        </a:accent4>
        <a:accent5>
          <a:srgbClr val="B2C3DF"/>
        </a:accent5>
        <a:accent6>
          <a:srgbClr val="B03648"/>
        </a:accent6>
        <a:hlink>
          <a:srgbClr val="94B03A"/>
        </a:hlink>
        <a:folHlink>
          <a:srgbClr val="E9AC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kaz2" id="{D746D7F7-8E4F-4F89-9053-461525DB38BA}" vid="{ABACC668-6346-42C8-8BF2-FA9234A877C1}"/>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prezentacja MEN slaskie v2</Template>
  <TotalTime>60</TotalTime>
  <Words>2165</Words>
  <Application>Microsoft Office PowerPoint</Application>
  <PresentationFormat>Pokaz na ekranie (4:3)</PresentationFormat>
  <Paragraphs>396</Paragraphs>
  <Slides>42</Slides>
  <Notes>35</Notes>
  <HiddenSlides>2</HiddenSlides>
  <MMClips>0</MMClips>
  <ScaleCrop>false</ScaleCrop>
  <HeadingPairs>
    <vt:vector size="6" baseType="variant">
      <vt:variant>
        <vt:lpstr>Używane czcionki</vt:lpstr>
      </vt:variant>
      <vt:variant>
        <vt:i4>9</vt:i4>
      </vt:variant>
      <vt:variant>
        <vt:lpstr>Motyw</vt:lpstr>
      </vt:variant>
      <vt:variant>
        <vt:i4>1</vt:i4>
      </vt:variant>
      <vt:variant>
        <vt:lpstr>Tytuły slajdów</vt:lpstr>
      </vt:variant>
      <vt:variant>
        <vt:i4>42</vt:i4>
      </vt:variant>
    </vt:vector>
  </HeadingPairs>
  <TitlesOfParts>
    <vt:vector size="52" baseType="lpstr">
      <vt:lpstr>Arial</vt:lpstr>
      <vt:lpstr>Arial Unicode MS</vt:lpstr>
      <vt:lpstr>Calibri</vt:lpstr>
      <vt:lpstr>DejaVu Sans Condensed</vt:lpstr>
      <vt:lpstr>Tahoma</vt:lpstr>
      <vt:lpstr>Times New Roman</vt:lpstr>
      <vt:lpstr>Verdana</vt:lpstr>
      <vt:lpstr>Wingdings</vt:lpstr>
      <vt:lpstr>Wingdings 3</vt:lpstr>
      <vt:lpstr>szablon Radom</vt:lpstr>
      <vt:lpstr>Projekt realizowany pod nadzorem Ministerstwa Edukacji Narodowej    VULCAN kompetencji  w ŚLĄSKICH SAMORZĄDACH</vt:lpstr>
      <vt:lpstr>Uspołecznienie procesu edukacji  Moduł 2                                                                    Autor: Ewa Halska / Dorota Tomaszewicz  </vt:lpstr>
      <vt:lpstr>Plan sesji:</vt:lpstr>
      <vt:lpstr> Krzesła </vt:lpstr>
      <vt:lpstr>Refleksja </vt:lpstr>
      <vt:lpstr>„Cebula współpracy”</vt:lpstr>
      <vt:lpstr>Prezentacja programu PowerPoint</vt:lpstr>
      <vt:lpstr>Prezentacja programu PowerPoint</vt:lpstr>
      <vt:lpstr>Prezentacja programu PowerPoint</vt:lpstr>
      <vt:lpstr>Prezentacja programu PowerPoint</vt:lpstr>
      <vt:lpstr>Rozwiązania ustrojowe – Konstytucja RP</vt:lpstr>
      <vt:lpstr>Rozwiązania ustrojowe – Konstytucja RP</vt:lpstr>
      <vt:lpstr>Rozwiązania ustawowe</vt:lpstr>
      <vt:lpstr>Rada oświatowa – ustawa Prawo oświatowe</vt:lpstr>
      <vt:lpstr>Raport z badania partycypacji obywatelskiej  we współtworzeniu lokalnej polityki oświatowej</vt:lpstr>
      <vt:lpstr>Konsultacje społeczne – wnioski</vt:lpstr>
      <vt:lpstr>Koprodukcja usług edukacyjnych – wnioski</vt:lpstr>
      <vt:lpstr>Protesty – wnioski</vt:lpstr>
      <vt:lpstr>    Studium przypadku</vt:lpstr>
      <vt:lpstr>  Omówienie symulacji</vt:lpstr>
      <vt:lpstr>Proces partycypacji w pigułce  partycypacyjne ABC</vt:lpstr>
      <vt:lpstr>Drabina partycypacji </vt:lpstr>
      <vt:lpstr>  </vt:lpstr>
      <vt:lpstr>Czy warto stosować model partycypacyjny  w podejmowaniu decyzji zarządczych? </vt:lpstr>
      <vt:lpstr>Granice partycypacji </vt:lpstr>
      <vt:lpstr>Granice partycypacji</vt:lpstr>
      <vt:lpstr>Bariery dla partycypacji w badanych JST</vt:lpstr>
      <vt:lpstr>Warto pamiętać:</vt:lpstr>
      <vt:lpstr>Planowanie procesu uspołeczniania</vt:lpstr>
      <vt:lpstr> Efekt społeczny procesu uspołecznienia</vt:lpstr>
      <vt:lpstr>Proces partycypacji w pigułce partycypacyjne ABC   wykład uzupełniający </vt:lpstr>
      <vt:lpstr>Jak planować partycypację</vt:lpstr>
      <vt:lpstr>Jak planować partycypację</vt:lpstr>
      <vt:lpstr>Jak planować partycypację</vt:lpstr>
      <vt:lpstr>Jak planować partycypację</vt:lpstr>
      <vt:lpstr>Jak planować partycypację Ewaluacja –  model logiczny/matryca logiczna</vt:lpstr>
      <vt:lpstr>Jak planować partycypację Ewaluacja –  model logiczny/matryca logiczna</vt:lpstr>
      <vt:lpstr>Etapy procesu konsultacji</vt:lpstr>
      <vt:lpstr>Planowanie  i wdrażanie działań partycypacyjnych  Warto pamiętać: </vt:lpstr>
      <vt:lpstr>Planowanie  i wdrażanie działań partycypacyjnych  Warto pamiętać: </vt:lpstr>
      <vt:lpstr>Planowanie  i wdrażanie działań partycypacyjnych  Warto pamiętać: </vt:lpstr>
      <vt:lpstr>Prezentacja programu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 realizowany pod nadzorem Ministerstwa Edukacji Narodowej    VULCAN kompetencji  w ŚLĄSKICH SAMORZĄDACH</dc:title>
  <dc:creator>Dorota Tomaszewicz</dc:creator>
  <cp:lastModifiedBy>Dorota Tomaszewicz</cp:lastModifiedBy>
  <cp:revision>13</cp:revision>
  <dcterms:created xsi:type="dcterms:W3CDTF">2018-03-23T16:36:21Z</dcterms:created>
  <dcterms:modified xsi:type="dcterms:W3CDTF">2018-05-30T21:29:41Z</dcterms:modified>
</cp:coreProperties>
</file>